
<file path=[Content_Types].xml><?xml version="1.0" encoding="utf-8"?>
<Types xmlns="http://schemas.openxmlformats.org/package/2006/content-types">
  <Override ContentType="application/vnd.openxmlformats-officedocument.presentationml.slide+xml" PartName="/ppt/slides/slide6.xml"/>
  <Override ContentType="application/vnd.openxmlformats-officedocument.presentationml.slide+xml" PartName="/ppt/slides/slide29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7.xml"/>
  <Override ContentType="application/vnd.openxmlformats-officedocument.presentationml.slide+xml" PartName="/ppt/slides/slide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presentationml.slide+xml" PartName="/ppt/slides/slide5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Layout+xml" PartName="/ppt/slideLayouts/slideLayout7.xml"/>
  <Default ContentType="image/png" Extension="png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6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5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97" r:id="rId14"/>
    <p:sldId id="269" r:id="rId15"/>
    <p:sldId id="293" r:id="rId16"/>
    <p:sldId id="270" r:id="rId17"/>
    <p:sldId id="295" r:id="rId18"/>
    <p:sldId id="271" r:id="rId19"/>
    <p:sldId id="296" r:id="rId20"/>
    <p:sldId id="272" r:id="rId21"/>
    <p:sldId id="273" r:id="rId22"/>
    <p:sldId id="298" r:id="rId23"/>
    <p:sldId id="274" r:id="rId24"/>
    <p:sldId id="294" r:id="rId25"/>
    <p:sldId id="276" r:id="rId26"/>
    <p:sldId id="277" r:id="rId27"/>
    <p:sldId id="280" r:id="rId28"/>
    <p:sldId id="279" r:id="rId29"/>
    <p:sldId id="281" r:id="rId30"/>
    <p:sldId id="284" r:id="rId31"/>
    <p:sldId id="285" r:id="rId32"/>
    <p:sldId id="286" r:id="rId33"/>
    <p:sldId id="287" r:id="rId34"/>
    <p:sldId id="288" r:id="rId35"/>
    <p:sldId id="290" r:id="rId36"/>
    <p:sldId id="292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B736D-7C7B-4B1E-BD5C-2DEF437E13E3}" type="datetimeFigureOut">
              <a:rPr lang="ru-RU" smtClean="0"/>
              <a:pPr/>
              <a:t>14.10.2024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1544E-4C31-49B2-800F-225956BD6D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3545957_27-p-fon-dlya-prezentatsii-belii-s-ramkoi-2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бюджетное учреждение «Детский сад №5 «Аистёнок» комбинированного вида» г.Волхов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Родительское собрание на тему:      </a:t>
            </a:r>
            <a:br>
              <a:rPr lang="ru-RU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«Задачи работы на 2024 – 2025 учебный год»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656184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Младшая 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Теремок» </a:t>
            </a:r>
            <a:r>
              <a:rPr lang="ru-RU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общеразвивающей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направленности</a:t>
            </a:r>
          </a:p>
          <a:p>
            <a:pPr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Воспитатели: Сахарова С.Н.</a:t>
            </a:r>
          </a:p>
          <a:p>
            <a:pPr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Макеева А.В.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pic>
        <p:nvPicPr>
          <p:cNvPr id="1027" name="Picture 3" descr="C:\Users\светлана сахарова\Desktop\к первому собранию фото\xYXaw9c2ZE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620688"/>
            <a:ext cx="2319722" cy="3092963"/>
          </a:xfrm>
          <a:prstGeom prst="rect">
            <a:avLst/>
          </a:prstGeom>
          <a:noFill/>
        </p:spPr>
      </p:pic>
      <p:pic>
        <p:nvPicPr>
          <p:cNvPr id="2" name="Picture 2" descr="C:\Users\светлана сахарова\Desktop\к первому собранию фото\rC7ayzKFoT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5550" y="3933056"/>
            <a:ext cx="3035830" cy="2276872"/>
          </a:xfrm>
          <a:prstGeom prst="rect">
            <a:avLst/>
          </a:prstGeom>
          <a:noFill/>
        </p:spPr>
      </p:pic>
      <p:pic>
        <p:nvPicPr>
          <p:cNvPr id="2052" name="Picture 4" descr="C:\Users\светлана сахарова\Desktop\к первому собранию фото\1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1556792"/>
            <a:ext cx="2092035" cy="3218515"/>
          </a:xfrm>
          <a:prstGeom prst="rect">
            <a:avLst/>
          </a:prstGeom>
          <a:noFill/>
        </p:spPr>
      </p:pic>
      <p:pic>
        <p:nvPicPr>
          <p:cNvPr id="1026" name="Picture 2" descr="C:\Users\светлана сахарова\Desktop\к первому собранию фото\7edB4yzIl_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4077072"/>
            <a:ext cx="3011828" cy="2258871"/>
          </a:xfrm>
          <a:prstGeom prst="rect">
            <a:avLst/>
          </a:prstGeom>
          <a:noFill/>
        </p:spPr>
      </p:pic>
      <p:pic>
        <p:nvPicPr>
          <p:cNvPr id="2050" name="Picture 2" descr="C:\Users\светлана сахарова\Desktop\к первому собранию фото\epjqUE8kbL4.jpg"/>
          <p:cNvPicPr>
            <a:picLocks noGrp="1" noChangeAspect="1" noChangeArrowheads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1" y="836713"/>
            <a:ext cx="3072340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</a:t>
            </a:r>
            <a:b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«Речевое развитие»: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0912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  <a:tabLst>
                <a:tab pos="361950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 Формирование словаря: </a:t>
            </a:r>
          </a:p>
          <a:p>
            <a:pPr marL="361950" indent="-361950">
              <a:tabLst>
                <a:tab pos="36195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обогащение словаря: закреплять у детей умение различать и называть части предметов, качества предметов, сходные по назначению предметы, понимать обобщающие слова; </a:t>
            </a:r>
          </a:p>
          <a:p>
            <a:pPr>
              <a:tabLst>
                <a:tab pos="36195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активизация словаря: активизировать в речи слова,  обоз-     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начающие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названия предметов ближайшего окружения.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  <a:tabLst>
                <a:tab pos="361950" algn="l"/>
              </a:tabLs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  Звуковая культура речи: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продолжать закреплять у детей умение внятно произносить в словах все гласные и согласные звуки, кроме шипящих и сонорных. Вырабатывать правильный темп речи, интонационную выразительность; отчетливо произносить слова и короткие фразы. 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24"/>
          </a:xfrm>
        </p:spPr>
        <p:txBody>
          <a:bodyPr>
            <a:normAutofit fontScale="25000" lnSpcReduction="20000"/>
          </a:bodyPr>
          <a:lstStyle/>
          <a:p>
            <a:pPr marL="268288" indent="-268288">
              <a:buAutoNum type="arabicPeriod" startAt="3"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Грамматический строй речи: </a:t>
            </a:r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продолжать формировать у детей умения согласовывать слова в роде, числе, падеже; употреблять существительные с предлогами, использовать в речи имена существительные в форме единственного и множественного числа, обозначающие животных и их детенышей; существительных в форме множественного числа в родительном падеже; составлять предложения с однородными членами. Закреплять у детей умения образовывать повелительную форму глаголов, использовать приставочный способ для образования глаголов, знакомить детей с образованием звукоподражательных глаголов. Совершенствовать у детей умение пользоваться в речи разными способами словообразования. </a:t>
            </a:r>
          </a:p>
          <a:p>
            <a:pPr marL="268288" indent="-268288">
              <a:buAutoNum type="arabicPeriod" startAt="3"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Связная речь: </a:t>
            </a:r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продолжать закреплять у детей умение отвечать на вопросы педагога при рассматривании предметов, картин, иллюстраций; свободно вступать в общение со взрослыми и детьми, пользоваться простыми формулами речевого этикета. </a:t>
            </a:r>
          </a:p>
          <a:p>
            <a:pPr marL="514350" indent="-514350">
              <a:buAutoNum type="arabicPeriod" startAt="3"/>
            </a:pPr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Воспитывать умение повторять за педагогом рассказ из 3 - 4 предложений об игрушке или по содержанию картины, побуждать участвовать в драматизации отрывков из знакомых сказок. Подводить детей к </a:t>
            </a:r>
            <a:r>
              <a:rPr lang="ru-RU" sz="2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пересказыванию</a:t>
            </a: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литературных произведений, формировать умение воспроизводить текст знакомой сказки или короткого рассказа сначала по вопросам педагога, а затем совместно с ним.</a:t>
            </a:r>
          </a:p>
          <a:p>
            <a:pPr marL="457200" lvl="0" indent="-457200">
              <a:buNone/>
            </a:pPr>
            <a:r>
              <a:rPr lang="ru-RU" sz="2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 Подготовка детей к обучению грамоте: </a:t>
            </a: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вслушиваться в звучание слова, знакомить детей с терминами "слово", "звук" в практическом плане. </a:t>
            </a:r>
          </a:p>
          <a:p>
            <a:pPr lvl="0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6.  Интерес к художественной литературе: </a:t>
            </a:r>
          </a:p>
          <a:p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опыт восприятия жанров фольклора (</a:t>
            </a:r>
            <a:r>
              <a:rPr lang="ru-RU" sz="2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песенки, прибаутки, сказки о животных) и художественной литературы (небольшие авторские сказки, рассказы, стихотворения); </a:t>
            </a:r>
          </a:p>
          <a:p>
            <a:pPr marL="457200" lvl="0" indent="-457200">
              <a:buAutoNum type="arabicPeriod" startAt="5"/>
            </a:pPr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6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навык совместного слушания выразительного чтения и рассказывания (с наглядным сопровождением и без него); </a:t>
            </a:r>
          </a:p>
          <a:p>
            <a:pPr lvl="0"/>
            <a:r>
              <a:rPr lang="ru-RU" sz="6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способствовать восприятию и пониманию содержания и композиции текста (поступки персонажей, последовательность событий в сказках, рассказах); </a:t>
            </a:r>
          </a:p>
          <a:p>
            <a:pPr lvl="0"/>
            <a:r>
              <a:rPr lang="ru-RU" sz="6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внятно, не спеша произносить небольшие </a:t>
            </a:r>
            <a:r>
              <a:rPr lang="ru-RU" sz="60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потешки</a:t>
            </a:r>
            <a:r>
              <a:rPr lang="ru-RU" sz="6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стихотворения, воспроизводить короткие ролевые диалоги из сказок и прибауток в играх-драматизациях, повторять за педагогом знакомые строчки и рифмы из стихов, песенок, пальчиковых игр; </a:t>
            </a:r>
          </a:p>
          <a:p>
            <a:pPr lvl="0"/>
            <a:r>
              <a:rPr lang="ru-RU" sz="6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поддерживать общение детей друг с другом и с педагогом в процессе совместного рассматривания книжек-картинок, иллюстраций; </a:t>
            </a:r>
          </a:p>
          <a:p>
            <a:pPr lvl="0"/>
            <a:r>
              <a:rPr lang="ru-RU" sz="6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поддерживать положительные эмоциональные проявления (улыбки, смех, жесты) детей в процессе совместного слушания художественных произведений. </a:t>
            </a:r>
            <a:endParaRPr lang="ru-RU" sz="6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pic>
        <p:nvPicPr>
          <p:cNvPr id="4098" name="Picture 2" descr="C:\Users\светлана сахарова\Desktop\к первому собранию фото\wNLpmANP5l8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212976"/>
            <a:ext cx="2304256" cy="3072342"/>
          </a:xfrm>
          <a:prstGeom prst="rect">
            <a:avLst/>
          </a:prstGeom>
          <a:noFill/>
        </p:spPr>
      </p:pic>
      <p:pic>
        <p:nvPicPr>
          <p:cNvPr id="4099" name="Picture 3" descr="C:\Users\светлана сахарова\Desktop\к первому собранию фото\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620688"/>
            <a:ext cx="2318361" cy="3136830"/>
          </a:xfrm>
          <a:prstGeom prst="rect">
            <a:avLst/>
          </a:prstGeom>
          <a:noFill/>
        </p:spPr>
      </p:pic>
      <p:pic>
        <p:nvPicPr>
          <p:cNvPr id="4100" name="Picture 4" descr="C:\Users\светлана сахарова\Desktop\к первому собранию фото\UBZwnXFi7k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760" y="764704"/>
            <a:ext cx="1845444" cy="2996952"/>
          </a:xfrm>
          <a:prstGeom prst="rect">
            <a:avLst/>
          </a:prstGeom>
          <a:noFill/>
        </p:spPr>
      </p:pic>
      <p:pic>
        <p:nvPicPr>
          <p:cNvPr id="1026" name="Picture 2" descr="C:\Users\светлана сахарова\Desktop\к первому собранию фото\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3645024"/>
            <a:ext cx="2345583" cy="2623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</a:t>
            </a:r>
            <a:b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«Художественно – эстетическое развитие»: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1.  Приобщение к искусству: 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продолжать развивать художественное восприятие, подводить детей к восприятию произведений искусства (разглядывать и чувствовать);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воспитывать интерес к искусству;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понимание красоты произведений искусства, потребность общения с искусством;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у детей эстетические чувства при восприятии музыки, изобразительного, народного декоративно-прикладного искусства; содействовать возникновению положительного эмоционального отклика на красоту окружающего мира, выраженного в произведениях искусства; 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048671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патриотическое отношение и чувство сопричастности к природе родного края, к семье в процессе музыкальной, изобразительной, театрализованной деятельности;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знакомить детей с элементарными средствами выразительности в разных видах искусства (музыке, изобразительном искусстве, театрализованной деятельности);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готовить детей к посещению кукольного театра, выставки детских работ и так далее;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приобщать детей к участию в концертах, праздниках в семье и ДОО: исполнение танца, песни, чтение стихов;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  Изобразительная деятельность: </a:t>
            </a:r>
          </a:p>
          <a:p>
            <a:pPr lvl="0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интерес к занятиям изобразительной деятельностью; развивать  эстетическое восприятие;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видеть цельный художественный образ в единстве изобразительно-выразительных средств колористической, композиционной и смысловой трактовки; </a:t>
            </a:r>
          </a:p>
          <a:p>
            <a:pPr lvl="0" algn="just"/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в рисовании, лепке, аппликации изображать простые предметы и явления, передавая их образную выразительность; находить связь между предметами и явлениями окружающего мира и их изображениями (в рисунке, лепке, аппликации); </a:t>
            </a:r>
          </a:p>
          <a:p>
            <a:pPr lvl="0" algn="just"/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положительный эмоциональный отклик детей на эстетические свойства и качества предметов, на эстетическую сторону явлений природы и окружающего мира;</a:t>
            </a:r>
          </a:p>
          <a:p>
            <a:pPr lvl="0" algn="just"/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вызывать у детей положительный эмоциональный отклик на красоту природы, произведения искусства;</a:t>
            </a:r>
          </a:p>
          <a:p>
            <a:pPr lvl="0" algn="just"/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создавать как индивидуальные, так и коллективные композиции в рисунках, лепке, аппликации; </a:t>
            </a:r>
          </a:p>
          <a:p>
            <a:endParaRPr lang="ru-RU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7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знакомить детей с народной игрушкой (</a:t>
            </a:r>
            <a:r>
              <a:rPr lang="ru-RU" sz="2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филимоновской</a:t>
            </a: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дымковской, семеновской, </a:t>
            </a:r>
            <a:r>
              <a:rPr lang="ru-RU" sz="2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богородской</a:t>
            </a: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lvl="0" algn="just"/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переводить детей от рисования-подражания к самостоятельному творчеству; </a:t>
            </a:r>
          </a:p>
          <a:p>
            <a:pPr marL="514350" indent="-514350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3.  Конструктивная деятельность: </a:t>
            </a:r>
          </a:p>
          <a:p>
            <a:pPr lvl="0" algn="just"/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совершенствовать у детей конструктивные умения; </a:t>
            </a:r>
          </a:p>
          <a:p>
            <a:pPr lvl="0" algn="just"/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различать, называть и использовать основные строительные детали; сооружать новые постройки, используя полученные ранее умения (накладывание, приставление, прикладывание); </a:t>
            </a:r>
          </a:p>
          <a:p>
            <a:pPr lvl="0" algn="just"/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использовать в постройках детали разного цвета; </a:t>
            </a:r>
          </a:p>
          <a:p>
            <a:pPr marL="514350" indent="-514350"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4.  Музыкальная деятельность: </a:t>
            </a:r>
          </a:p>
          <a:p>
            <a:pPr lvl="0"/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у детей эмоциональную отзывчивость на музыку; знакомить детей с тремя жанрами музыкальных произведений: песней, танцем, маршем; </a:t>
            </a:r>
          </a:p>
          <a:p>
            <a:pPr lvl="0" algn="just"/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3545957_27-p-fon-dlya-prezentatsii-belii-s-ramkoi-2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: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00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риобщение детей (в соответствии с возрастными особенностями)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</a:p>
          <a:p>
            <a:pPr marL="457200" indent="-457200" algn="just"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остроение (структурирование) содержания образовательной деятельности на основе учёта возрастных и индивидуальных особенностей развития;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29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indent="-457200" algn="just">
              <a:buNone/>
            </a:pPr>
            <a:endParaRPr lang="ru-RU" sz="29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120680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умение узнавать знакомые песни, пьесы; чувствовать характер музыки (веселый, бодрый, спокойный), эмоционально на нее реагировать; выражать свое настроение в движении под музыку; </a:t>
            </a:r>
          </a:p>
          <a:p>
            <a:pPr lvl="0"/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учить детей петь простые народные песни, </a:t>
            </a:r>
            <a:r>
              <a:rPr lang="ru-RU" sz="9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попевки</a:t>
            </a:r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прибаутки, передавая их настроение и характер; </a:t>
            </a:r>
          </a:p>
          <a:p>
            <a:pPr lvl="0"/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поддерживать детское экспериментирование с немузыкальными (шумовыми, природными) и музыкальными звуками и исследования качеств музыкального звука: высоты, длительности, динамики, тембра;</a:t>
            </a:r>
          </a:p>
          <a:p>
            <a:pPr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5.  Театрализованная деятельность: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воспитывать устойчивый интерес к театрализованной игре, создавать условия для ее проведения;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положительные, доброжелательные, коллективные взаимоотношения;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следить за развитием действия в играх-драматизациях и кукольных спектаклях, созданных силами взрослых и старших детей; </a:t>
            </a:r>
          </a:p>
          <a:p>
            <a:endParaRPr lang="ru-RU" sz="9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9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None/>
            </a:pPr>
            <a:endParaRPr lang="ru-RU" sz="7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7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7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7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36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976664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умение у детей имитировать характерные действия персонажей (птички летают, козленок скачет), передавать эмоциональное состояние человека (мимикой, позой, жестом,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движением).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познакомить детей с различными видами театра (кукольным, настольным, пальчиковым, театром теней, театром на </a:t>
            </a:r>
            <a:r>
              <a:rPr lang="ru-RU" sz="9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фланелеграфе</a:t>
            </a:r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знакомить детей с приемами вождения настольных кукол;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умение сопровождать движения простой песенкой;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вызывать желание действовать с элементами костюмов (шапочки, воротнички и так далее) и атрибутами как внешними символами роли;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интонационную выразительность речи в процессе театрально-игровой деятельности; </a:t>
            </a:r>
          </a:p>
          <a:p>
            <a:r>
              <a:rPr lang="ru-RU" sz="9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у детей диалогическую речь в процессе театрально-игровой деятельности; </a:t>
            </a:r>
          </a:p>
          <a:p>
            <a:endParaRPr lang="ru-RU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умение следить за развитием действия в драматизациях и кукольных спектаклях; </a:t>
            </a:r>
          </a:p>
          <a:p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у детей умение использовать импровизационные формы диалогов действующих лиц в хорошо знакомых сказках; 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6.  Культурно -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досуговая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деятельность: </a:t>
            </a:r>
          </a:p>
          <a:p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способствовать организации </a:t>
            </a:r>
            <a:r>
              <a:rPr lang="ru-RU" sz="2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культурно-досуговой</a:t>
            </a: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деятельности детей по интересам, обеспечивая эмоциональное благополучие и отдых; </a:t>
            </a:r>
          </a:p>
          <a:p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помогать детям организовывать свободное время с интересом;</a:t>
            </a:r>
          </a:p>
          <a:p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создавать условия для активного и пассивного отдыха; </a:t>
            </a:r>
          </a:p>
          <a:p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создавать атмосферу эмоционального благополучия в </a:t>
            </a:r>
            <a:r>
              <a:rPr lang="ru-RU" sz="2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культурно-досуговой</a:t>
            </a: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деятельности; </a:t>
            </a:r>
          </a:p>
          <a:p>
            <a:pPr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интерес к просмотру кукольных спектаклей, прослушиванию музыкальных и литературных произведений;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желание участвовать в праздниках и развлечениях;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основы праздничной культуры и навыки общения в ходе праздника и развлечения.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  <p:pic>
        <p:nvPicPr>
          <p:cNvPr id="5" name="Picture 4" descr="C:\Users\светлана сахарова\Desktop\к первому собранию фото\g9zI-KjJYU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645024"/>
            <a:ext cx="3888432" cy="2816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pic>
        <p:nvPicPr>
          <p:cNvPr id="3074" name="Picture 2" descr="C:\Users\светлана сахарова\Desktop\к первому собранию фото\ZXlOwkRy3So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764704"/>
            <a:ext cx="2448273" cy="3264365"/>
          </a:xfrm>
          <a:prstGeom prst="rect">
            <a:avLst/>
          </a:prstGeom>
          <a:noFill/>
        </p:spPr>
      </p:pic>
      <p:pic>
        <p:nvPicPr>
          <p:cNvPr id="1027" name="Picture 3" descr="C:\Users\светлана сахарова\Desktop\к первому собранию фото\mpmpUjVJBk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548680"/>
            <a:ext cx="2430270" cy="3240360"/>
          </a:xfrm>
          <a:prstGeom prst="rect">
            <a:avLst/>
          </a:prstGeom>
          <a:noFill/>
        </p:spPr>
      </p:pic>
      <p:pic>
        <p:nvPicPr>
          <p:cNvPr id="2050" name="Picture 2" descr="C:\Users\светлана сахарова\Desktop\к первому собранию фото\I7rw6wKEUu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3140968"/>
            <a:ext cx="2448272" cy="3264363"/>
          </a:xfrm>
          <a:prstGeom prst="rect">
            <a:avLst/>
          </a:prstGeom>
          <a:noFill/>
        </p:spPr>
      </p:pic>
      <p:pic>
        <p:nvPicPr>
          <p:cNvPr id="1026" name="Picture 2" descr="C:\Users\светлана сахарова\Desktop\к первому собранию фото\aRFStWyFL_c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28184" y="3140968"/>
            <a:ext cx="2314451" cy="31362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 </a:t>
            </a:r>
            <a:b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«Физическое развитие»: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двигательный опыт детей, используя упражнения основной гимнастики (строевые упражнения, основные движения,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общеразвивающие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в том числе музыкально-ритмические упражнения), спортивные упражнения, подвижные игры, помогая согласовывать свои действия с действиями других детей, соблюдать правила в игре; 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психофизические качества, ориентировку в пространстве, координацию, равновесие, способность быстро реагировать на сигнал; 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формировать интерес и положительное отношение к занятиям физической культурой и активному отдыху, воспитывать самостоятельность; 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укреплять здоровье детей средствами физического воспитания, создавать условия для формирования правильной осанки, способствовать усвоению правил безопасного поведения в двигательной деятельности; </a:t>
            </a:r>
          </a:p>
          <a:p>
            <a:pPr algn="just"/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закреплять культурно-гигиенические навыки и навыки самообслуживания, формируя полезные привычки, приобщая к здоровому образу жизни. </a:t>
            </a:r>
          </a:p>
          <a:p>
            <a:pPr algn="just"/>
            <a:endParaRPr lang="ru-RU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светлана сахарова\Desktop\к первому собранию фото\cmFRNPg4Z6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717032"/>
            <a:ext cx="3095402" cy="2541990"/>
          </a:xfrm>
          <a:prstGeom prst="rect">
            <a:avLst/>
          </a:prstGeom>
          <a:noFill/>
        </p:spPr>
      </p:pic>
      <p:pic>
        <p:nvPicPr>
          <p:cNvPr id="2051" name="Picture 3" descr="C:\Users\светлана сахарова\Desktop\к первому собранию фото\8QPbLTMEBH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3284984"/>
            <a:ext cx="2139702" cy="2852936"/>
          </a:xfrm>
          <a:prstGeom prst="rect">
            <a:avLst/>
          </a:prstGeom>
          <a:noFill/>
        </p:spPr>
      </p:pic>
      <p:pic>
        <p:nvPicPr>
          <p:cNvPr id="1026" name="Picture 2" descr="C:\Users\светлана сахарова\Desktop\к первому собранию фото\34kWLSpRzdc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429000"/>
            <a:ext cx="1860212" cy="2852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93610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Перспективное комплексно – тематическое планирование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250825" y="1412875"/>
            <a:ext cx="8713788" cy="471328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127761"/>
          <a:ext cx="8352928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39441"/>
                <a:gridCol w="2213487"/>
              </a:tblGrid>
              <a:tr h="43664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Период</a:t>
                      </a:r>
                    </a:p>
                  </a:txBody>
                  <a:tcPr/>
                </a:tc>
              </a:tr>
              <a:tr h="32894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«Осень в гости просим»</a:t>
                      </a: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Ягоды (лесные,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садовые плоды).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Овощи.</a:t>
                      </a: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Фрукты.</a:t>
                      </a: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Хвойные и лиственные деревья в детском саду.</a:t>
                      </a: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Кустарники на участке.</a:t>
                      </a: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неделя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Одежда, обувь.</a:t>
                      </a:r>
                    </a:p>
                    <a:p>
                      <a:pPr algn="l"/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неделя – 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 и моя семья. День 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отца.</a:t>
                      </a:r>
                    </a:p>
                    <a:p>
                      <a:pPr algn="l"/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неделя – Головные уборы.</a:t>
                      </a:r>
                    </a:p>
                    <a:p>
                      <a:pPr algn="l"/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неделя – Осень. Признаки осени.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Сентябрь, октябрь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 недель</a:t>
                      </a:r>
                    </a:p>
                  </a:txBody>
                  <a:tcPr/>
                </a:tc>
              </a:tr>
              <a:tr h="1455494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«Я в мире человек!»</a:t>
                      </a: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Я человек. Части тела.</a:t>
                      </a: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неделя -  Игрушки.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Ноябрь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 недель 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48681"/>
          <a:ext cx="8229600" cy="5942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15000"/>
                <a:gridCol w="2314600"/>
              </a:tblGrid>
              <a:tr h="981248">
                <a:tc>
                  <a:txBody>
                    <a:bodyPr/>
                    <a:lstStyle/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 и моя семья. День матери.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Посуда.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 Мебель.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b="0" dirty="0"/>
                    </a:p>
                  </a:txBody>
                  <a:tcPr/>
                </a:tc>
              </a:tr>
              <a:tr h="15759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«Здравствуй, зимушка – зима, с Новым годом, детвора!» 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1,2 неделя – Зима. Признаки зимы.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3, 4 неделя – Правила пожарной безопасности. Новый год.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</a:p>
                    <a:p>
                      <a:pPr algn="ctr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 недели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43556"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«Звери и птицы зимой»</a:t>
                      </a:r>
                    </a:p>
                    <a:p>
                      <a:pPr algn="l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Зимние забавы.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Домашние животные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зимой.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Дикие животные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зимой.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неделя – Зимующие птицы.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январь, февраль</a:t>
                      </a:r>
                    </a:p>
                    <a:p>
                      <a:pPr algn="ctr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недель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4318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«Моя семья»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Транспорт. Правила дорожного движения.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«Мой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папа, дедушка,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брат».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 4 неделя –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«Моя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мама, бабушка,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сестрёнка».</a:t>
                      </a:r>
                      <a:endParaRPr lang="ru-RU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февраль, март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 недели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476673"/>
          <a:ext cx="8424936" cy="6027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6664"/>
                <a:gridCol w="2448272"/>
              </a:tblGrid>
              <a:tr h="39103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«Идёт матушка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-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весна, отворяй – </a:t>
                      </a:r>
                      <a:r>
                        <a:rPr lang="ru-RU" sz="20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ворота!»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неделя – Домашние животные и их детёныши весной.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неделя – Домашние птицы.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неделя – Дикие животные и их детёныши весной.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неделя – Рыбы (речные, обитающие в реке Волхов).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неделя –Весна. Признаки весны.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неделя – Прилёт птиц.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неделя –Комнатные растения.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неделя –Цветы, кустарники ближайшего окружения. </a:t>
                      </a:r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март, апрель</a:t>
                      </a:r>
                    </a:p>
                    <a:p>
                      <a:pPr algn="ct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r>
                        <a:rPr lang="ru-RU" sz="20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недель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1169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«Народная игрушка»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 неделя – Матрёшка.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 неделя – Дымковская игрушка.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 неделя –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Богородская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игрушка.</a:t>
                      </a:r>
                    </a:p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 неделя – Экскурсия в мини – музей «Русская изба»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 недели</a:t>
                      </a:r>
                    </a:p>
                    <a:p>
                      <a:pPr algn="ctr"/>
                      <a:endParaRPr lang="ru-RU" sz="24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светлана сахарова\Desktop\1613545957_27-p-fon-dlya-prezentatsii-belii-s-ramkoi-2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625" y="-47625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создание условий для равного доступа к образованию для всех детей дошкольного возраста с учётом разнообразия образовательных потребностей и индивидуальных возможностей;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 охрана и укрепление физического и психического здоровья детей, в том числе их эмоционального благополучия;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5.  обеспечение развития физических, личностных, нравственных качеств и основ патриотизма, интеллектуальных и художественно-творческих способностей ребёнка, его инициативности, самостоятельности и ответственности;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6.  обеспечение психолого-педагогической поддержки семьи и повышение компетентности родителей в вопросах воспитания, обучения и развития, охраны и укрепления здоровья детей, обеспечения их безопасности;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7.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Родительские собрания, мастер – класс: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95536" y="1556791"/>
          <a:ext cx="8352928" cy="4493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/>
                <a:gridCol w="3600400"/>
              </a:tblGrid>
              <a:tr h="79208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проведения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1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</a:t>
                      </a:r>
                      <a:r>
                        <a:rPr lang="ru-RU" sz="2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Организация деятельности ДОУ в 2024 – 2025 учебном году»</a:t>
                      </a:r>
                      <a:endParaRPr lang="ru-RU" sz="2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802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«Фольклор</a:t>
                      </a:r>
                      <a:r>
                        <a:rPr lang="ru-RU" sz="2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как средство патриотического воспитания ребёнка младшего возраста»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0292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«Вот и стали мы на год взрослей»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5026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Мастер–класс «Птичка - веснянка»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Фотовыставки: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08719"/>
          <a:ext cx="8435282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4256"/>
                <a:gridCol w="2151026"/>
              </a:tblGrid>
              <a:tr h="78064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проведения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817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«Папа, мама, я – дружная семья!» 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октябрь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12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«Возле ёлочки поём и пляшем!»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</a:p>
                  </a:txBody>
                  <a:tcPr/>
                </a:tc>
              </a:tr>
              <a:tr h="4412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«Всем сердцем я с тобой, мой город родной!»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</a:p>
                  </a:txBody>
                  <a:tcPr/>
                </a:tc>
              </a:tr>
              <a:tr h="4505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«Снежные фантазии»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8064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Вместе познаём, развиваемся, воспитываем!» (фото совместных мероприятий с семьёй)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75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 «Лучше папы не найти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!»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</a:p>
                  </a:txBody>
                  <a:tcPr/>
                </a:tc>
              </a:tr>
              <a:tr h="447577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«С мамой я люблю играть, ей на кухне помогать!»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</a:txBody>
                  <a:tcPr/>
                </a:tc>
              </a:tr>
              <a:tr h="47756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«Вот и стали мы на год взрослей!»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</a:p>
                  </a:txBody>
                  <a:tcPr/>
                </a:tc>
              </a:tr>
              <a:tr h="50776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«Воспитываем патриотов»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 проекты, </a:t>
            </a:r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квесты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114819"/>
          <a:ext cx="7920880" cy="5288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2"/>
                <a:gridCol w="1872208"/>
              </a:tblGrid>
              <a:tr h="7995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проекта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проведения</a:t>
                      </a:r>
                    </a:p>
                  </a:txBody>
                  <a:tcPr/>
                </a:tc>
              </a:tr>
              <a:tr h="3849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Проект « Кот, петух и лиса!» - по р. н. сказке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</a:txBody>
                  <a:tcPr/>
                </a:tc>
              </a:tr>
              <a:tr h="6484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Досуг «Папа, мама рядом, что ещё для счастья надо!»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</a:txBody>
                  <a:tcPr/>
                </a:tc>
              </a:tr>
              <a:tr h="5185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Квест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– игра 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«Здравствуй, Зимушка – зима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!»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75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Квест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– игра  «Какие разные машины»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</a:p>
                  </a:txBody>
                  <a:tcPr/>
                </a:tc>
              </a:tr>
              <a:tr h="65565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«Волк и козлята» по р.н.сказке «Волк и семеро козлят»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</a:txBody>
                  <a:tcPr/>
                </a:tc>
              </a:tr>
              <a:tr h="493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«Лютики, цветочки»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</a:p>
                  </a:txBody>
                  <a:tcPr/>
                </a:tc>
              </a:tr>
              <a:tr h="493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«Деревья такие разные!»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июль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936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«Ягодка малинка»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август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-5242" y="0"/>
            <a:ext cx="91492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Наши конкурсы</a:t>
            </a:r>
            <a:endParaRPr lang="ru-RU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96753"/>
          <a:ext cx="8291264" cy="46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  <a:gridCol w="2962672"/>
              </a:tblGrid>
              <a:tr h="8141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конкурса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 проведения</a:t>
                      </a:r>
                    </a:p>
                    <a:p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92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Творческий конкурс «Читаем с мамой»</a:t>
                      </a:r>
                      <a:endParaRPr lang="ru-RU" sz="2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октябрь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334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Творческий конкурс «Семейные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ценности»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ноябрь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34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Творческий конкурс «Герои русских народных сказок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sz="24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Конкурс совместного мастерства «Дома бывают разные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»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январь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501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Конкурс открыток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– поздравлений от родителей «С днём рождения, любимый 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 «Аистёнок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</a:rPr>
                        <a:t>!»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январь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92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Выставки, акции, коллекции: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052735"/>
          <a:ext cx="8291268" cy="4660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0"/>
                <a:gridCol w="2170588"/>
              </a:tblGrid>
              <a:tr h="45662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Месяц</a:t>
                      </a:r>
                    </a:p>
                  </a:txBody>
                  <a:tcPr/>
                </a:tc>
              </a:tr>
              <a:tr h="70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Выставки: «Овощи и фрукты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полезные продукты»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</a:p>
                  </a:txBody>
                  <a:tcPr/>
                </a:tc>
              </a:tr>
              <a:tr h="7001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Экологическая акция «Сдай макулатуру, спаси дерево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!»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Октябрь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0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Выставки: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Деревянная посуда»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Ноябрь</a:t>
                      </a:r>
                    </a:p>
                  </a:txBody>
                  <a:tcPr/>
                </a:tc>
              </a:tr>
              <a:tr h="700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Коллекция открыток на новогоднюю тематику, Коллекция снеговиков.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85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Конкурс открыток – поздравлений» С днём рождения,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любимый Аистёнок!»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Январь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55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Коллекция военных машин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p\Desktop\ФОНЫ\goluboj_fon_1022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92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632080"/>
          <a:ext cx="8363272" cy="4854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  <a:gridCol w="2818656"/>
              </a:tblGrid>
              <a:tr h="6150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Месяц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2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Акция «Сдай макулатуру, спаси дерево!» 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Экологическая акция «Час Земли»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85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Выставка «Мамины украшения»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8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Акция «Подари книгу сказок»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</a:t>
                      </a:r>
                    </a:p>
                    <a:p>
                      <a:endParaRPr lang="ru-RU" sz="200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8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Акция «Бессмертный полк», «Георгиевская ленточка»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Май</a:t>
                      </a:r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81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Акция «Свеча памяти»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i="0" dirty="0" smtClean="0">
                          <a:latin typeface="Times New Roman" pitchFamily="18" charset="0"/>
                          <a:cs typeface="Times New Roman" pitchFamily="18" charset="0"/>
                        </a:rPr>
                        <a:t>Июнь</a:t>
                      </a:r>
                    </a:p>
                    <a:p>
                      <a:endParaRPr lang="ru-RU" sz="20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C:\Users\hp\Desktop\ФОНЫ\hello_html_7fb9f949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763" y="1"/>
            <a:ext cx="913923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Заголовок 1"/>
          <p:cNvSpPr>
            <a:spLocks noGrp="1"/>
          </p:cNvSpPr>
          <p:nvPr>
            <p:ph type="title"/>
          </p:nvPr>
        </p:nvSpPr>
        <p:spPr>
          <a:xfrm>
            <a:off x="457200" y="1341438"/>
            <a:ext cx="8229600" cy="2879725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 </a:t>
            </a:r>
            <a:b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«Социально – коммуникативное развитие»: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В сфере социальных отношений: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эмоциональную отзывчивость;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представления детей о действиях, в которых проявляются доброе отношение и забота о членах семьи, близком окружении;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поддерживать в установлении положительных контактов между детьми;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оказывать помощь в освоении способов взаимодействия со сверстниками в игре, в повседневном общении и бытовой деятельности;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приучать детей к выполнению элементарных правил культуры поведения в ДОО;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В области формирования основ гражданственности и патриотизма: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представления детей о малой родине и поддерживать их отражения в различных видах деятельности</a:t>
            </a:r>
            <a:r>
              <a:rPr lang="ru-RU" sz="2400" dirty="0" smtClean="0">
                <a:solidFill>
                  <a:srgbClr val="000000"/>
                </a:solidFill>
                <a:latin typeface="Arial"/>
              </a:rPr>
              <a:t>;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В сфере трудового воспитания: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интерес к труду взрослых в ДОО и в семье, формировать представления о конкретных видах хозяйственно-бытового труда, направленных на заботу о детях (мытье посуды, уборка помещений группы и участка и прочее) и трудовые навыки; </a:t>
            </a:r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воспитывать бережное отношение к предметам и игрушкам как результатам труда взрослых;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приобщать детей к самообслуживанию (одевание, раздевание, умывание), развивать самостоятельность, уверенность, положительную самооценку;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В области формирования основ безопасного поведения: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развивать интерес к правилам безопасного поведения;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обогащать представления о правилах безопасного поведения в быту, безопасного использования бытовых предметов и </a:t>
            </a:r>
            <a:r>
              <a:rPr lang="ru-RU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гаджетов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исключая практическое использование электронных средств обучения.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pic>
        <p:nvPicPr>
          <p:cNvPr id="5" name="Содержимое 4" descr="dyn9fBtyJf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211960" y="548680"/>
            <a:ext cx="4202695" cy="2367299"/>
          </a:xfrm>
        </p:spPr>
      </p:pic>
      <p:pic>
        <p:nvPicPr>
          <p:cNvPr id="1026" name="Picture 2" descr="C:\Users\светлана сахарова\Desktop\к первому собранию фото\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3212976"/>
            <a:ext cx="2373728" cy="3164970"/>
          </a:xfrm>
          <a:prstGeom prst="rect">
            <a:avLst/>
          </a:prstGeom>
          <a:noFill/>
        </p:spPr>
      </p:pic>
      <p:pic>
        <p:nvPicPr>
          <p:cNvPr id="1027" name="Picture 3" descr="C:\Users\светлана сахарова\Desktop\к первому собранию фото\p3BL9QAPIx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3212977"/>
            <a:ext cx="2322258" cy="3096344"/>
          </a:xfrm>
          <a:prstGeom prst="rect">
            <a:avLst/>
          </a:prstGeom>
          <a:noFill/>
        </p:spPr>
      </p:pic>
      <p:pic>
        <p:nvPicPr>
          <p:cNvPr id="1028" name="Picture 4" descr="C:\Users\светлана сахарова\Desktop\к первому собранию фото\Z2aiCFCbUPQ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3284983"/>
            <a:ext cx="2304256" cy="3072341"/>
          </a:xfrm>
          <a:prstGeom prst="rect">
            <a:avLst/>
          </a:prstGeom>
          <a:noFill/>
        </p:spPr>
      </p:pic>
      <p:pic>
        <p:nvPicPr>
          <p:cNvPr id="3074" name="Picture 2" descr="C:\Users\светлана сахарова\Desktop\к первому собранию фото\o7oFCIshrGA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331640" y="548680"/>
            <a:ext cx="2498807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Задачи образовательной области</a:t>
            </a:r>
            <a:b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«Познавательное развитие»: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Формировать представления детей о сенсорных эталонах цвета и формы, их использовании в самостоятельной деятельности; </a:t>
            </a:r>
          </a:p>
          <a:p>
            <a:pPr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Развивать умение непосредственного </a:t>
            </a:r>
            <a:r>
              <a:rPr lang="ru-RU" sz="2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попарного</a:t>
            </a: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сравнения предметов по форме, величине и количеству, определяя их соотношение между собой; помогать осваивать чувственные способы ориентировки в пространстве и времени; развивать исследовательские умения; </a:t>
            </a:r>
          </a:p>
          <a:p>
            <a:pPr>
              <a:buNone/>
            </a:pPr>
            <a:r>
              <a:rPr lang="ru-RU" sz="2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Обогащать представления ребенка о себе, окружающих людях, эмоционально-положительного отношения к членам семьи, к другим взрослым и сверстникам;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ветлана сахарова\Desktop\1614692290_71-p-fon-s-ramkoi-dlya-slaida-7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40838" cy="695483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Конкретизировать представления детей об объектах ближайшего окружения: о родном населенном пункте, его названии, достопримечательностях и традициях, накапливать эмоциональный опыт участия в праздниках; </a:t>
            </a: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 Расширять представления детей о многообразии и особенностях растений, животных ближайшего окружения, их существенных отличительных признаках, неживой природе, явлениях природы и деятельности человека в природе в разные сезоны года, знакомить с правилами поведения по отношению к живым объектам природы.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2677</Words>
  <Application>Microsoft Office PowerPoint</Application>
  <PresentationFormat>Экран (4:3)</PresentationFormat>
  <Paragraphs>269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Муниципальное дошкольное образовательное бюджетное учреждение «Детский сад №5 «Аистёнок» комбинированного вида» г.Волхов  Родительское собрание на тему:        «Задачи работы на 2024 – 2025 учебный год»</vt:lpstr>
      <vt:lpstr>Задачи : </vt:lpstr>
      <vt:lpstr>Слайд 3</vt:lpstr>
      <vt:lpstr>Задачи образовательной области  «Социально – коммуникативное развитие»:</vt:lpstr>
      <vt:lpstr>Слайд 5</vt:lpstr>
      <vt:lpstr>Слайд 6</vt:lpstr>
      <vt:lpstr>Слайд 7</vt:lpstr>
      <vt:lpstr>Задачи образовательной области «Познавательное развитие»:</vt:lpstr>
      <vt:lpstr>Слайд 9</vt:lpstr>
      <vt:lpstr>Слайд 10</vt:lpstr>
      <vt:lpstr>Задачи образовательной области «Речевое развитие»:</vt:lpstr>
      <vt:lpstr>Слайд 12</vt:lpstr>
      <vt:lpstr>Слайд 13</vt:lpstr>
      <vt:lpstr>Слайд 14</vt:lpstr>
      <vt:lpstr>Слайд 15</vt:lpstr>
      <vt:lpstr>Задачи образовательной области  «Художественно – эстетическое развитие»: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Задачи образовательной области  «Физическое развитие»:</vt:lpstr>
      <vt:lpstr>Слайд 26</vt:lpstr>
      <vt:lpstr>   Перспективное комплексно – тематическое планирование   </vt:lpstr>
      <vt:lpstr>Слайд 28</vt:lpstr>
      <vt:lpstr>Слайд 29</vt:lpstr>
      <vt:lpstr>Родительские собрания, мастер – класс:</vt:lpstr>
      <vt:lpstr>Фотовыставки:</vt:lpstr>
      <vt:lpstr>Наши проекты, квесты </vt:lpstr>
      <vt:lpstr>Наши конкурсы</vt:lpstr>
      <vt:lpstr>Выставки, акции, коллекции:</vt:lpstr>
      <vt:lpstr>Слайд 35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дошкольное образовательное бюджетное учреждение «Детский сад №5 «Аистёнок» комбинированного вида» г.Волхов  Родительское собрание на тему:        «Задачи работы на 2024 – 2025 учебный год»</dc:title>
  <dc:creator>светлана сахарова</dc:creator>
  <cp:lastModifiedBy>светлана сахарова</cp:lastModifiedBy>
  <cp:revision>105</cp:revision>
  <dcterms:created xsi:type="dcterms:W3CDTF">2024-09-30T18:44:57Z</dcterms:created>
  <dcterms:modified xsi:type="dcterms:W3CDTF">2024-10-14T20:07:55Z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802663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