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86" r:id="rId4"/>
    <p:sldId id="283" r:id="rId5"/>
    <p:sldId id="262" r:id="rId6"/>
    <p:sldId id="280" r:id="rId7"/>
    <p:sldId id="263" r:id="rId8"/>
    <p:sldId id="275" r:id="rId9"/>
    <p:sldId id="287" r:id="rId10"/>
    <p:sldId id="279" r:id="rId11"/>
    <p:sldId id="264" r:id="rId12"/>
    <p:sldId id="276" r:id="rId13"/>
    <p:sldId id="288" r:id="rId14"/>
    <p:sldId id="282" r:id="rId15"/>
    <p:sldId id="265" r:id="rId16"/>
    <p:sldId id="285" r:id="rId17"/>
    <p:sldId id="290" r:id="rId18"/>
    <p:sldId id="291" r:id="rId19"/>
    <p:sldId id="292" r:id="rId20"/>
    <p:sldId id="293" r:id="rId21"/>
    <p:sldId id="289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9758-8A93-4BDA-BD2F-00E764EB0B09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AB3F2-0FEE-4188-83D8-D763B068B6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51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9758-8A93-4BDA-BD2F-00E764EB0B09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AB3F2-0FEE-4188-83D8-D763B068B6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8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9758-8A93-4BDA-BD2F-00E764EB0B09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AB3F2-0FEE-4188-83D8-D763B068B6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89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9758-8A93-4BDA-BD2F-00E764EB0B09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AB3F2-0FEE-4188-83D8-D763B068B6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17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9758-8A93-4BDA-BD2F-00E764EB0B09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AB3F2-0FEE-4188-83D8-D763B068B6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48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9758-8A93-4BDA-BD2F-00E764EB0B09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AB3F2-0FEE-4188-83D8-D763B068B6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41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9758-8A93-4BDA-BD2F-00E764EB0B09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AB3F2-0FEE-4188-83D8-D763B068B6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97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9758-8A93-4BDA-BD2F-00E764EB0B09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AB3F2-0FEE-4188-83D8-D763B068B6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35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9758-8A93-4BDA-BD2F-00E764EB0B09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AB3F2-0FEE-4188-83D8-D763B068B6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53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9758-8A93-4BDA-BD2F-00E764EB0B09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AB3F2-0FEE-4188-83D8-D763B068B6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6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9758-8A93-4BDA-BD2F-00E764EB0B09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AB3F2-0FEE-4188-83D8-D763B068B6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96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49758-8A93-4BDA-BD2F-00E764EB0B09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AB3F2-0FEE-4188-83D8-D763B068B6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011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31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76673"/>
            <a:ext cx="6336704" cy="1152127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МДОБУ «Детский сад № 5 «Аистёнок»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412776"/>
            <a:ext cx="5904656" cy="475252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Родительское собрание на тему:                     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«Итоги  2023 – 2024 учебного года»</a:t>
            </a:r>
          </a:p>
          <a:p>
            <a:pPr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младшая 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«Золотая Рыбка» 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общеразвивающей направленности</a:t>
            </a:r>
          </a:p>
          <a:p>
            <a:pPr algn="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Семенова Е.А.</a:t>
            </a:r>
          </a:p>
          <a:p>
            <a:pPr algn="r">
              <a:defRPr/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Чичигова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Е.А.</a:t>
            </a:r>
          </a:p>
          <a:p>
            <a:pPr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Волхов 2024 год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60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113384" y="4480520"/>
            <a:ext cx="4038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3" name="Picture 2" descr="C:\Users\Гончарова\Desktop\материалы на учебный год\2023-2024 уч. год младшая группа\фото младшая группа\итоговое собрание\IMG-20240531-WA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198269" cy="2398702"/>
          </a:xfrm>
          <a:prstGeom prst="rect">
            <a:avLst/>
          </a:prstGeom>
          <a:noFill/>
        </p:spPr>
      </p:pic>
      <p:pic>
        <p:nvPicPr>
          <p:cNvPr id="4" name="Picture 3" descr="C:\Users\Гончарова\Desktop\материалы на учебный год\2023-2024 уч. год младшая группа\фото младшая группа\итоговое собрание\IMG-20240531-WA0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852936"/>
            <a:ext cx="2915816" cy="2186862"/>
          </a:xfrm>
          <a:prstGeom prst="rect">
            <a:avLst/>
          </a:prstGeom>
          <a:noFill/>
        </p:spPr>
      </p:pic>
      <p:pic>
        <p:nvPicPr>
          <p:cNvPr id="3076" name="Picture 4" descr="C:\Users\Гончарова\Desktop\материалы на учебный год\2023-2024 уч. год младшая группа\фото младшая группа\итоговое собрание\IMG-20240531-WA0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7779" y="332656"/>
            <a:ext cx="2766221" cy="2074666"/>
          </a:xfrm>
          <a:prstGeom prst="rect">
            <a:avLst/>
          </a:prstGeom>
          <a:noFill/>
        </p:spPr>
      </p:pic>
      <p:pic>
        <p:nvPicPr>
          <p:cNvPr id="3077" name="Picture 5" descr="C:\Users\Гончарова\Desktop\материалы на учебный год\2023-2024 уч. год младшая группа\фото младшая группа\итоговое собрание\IMG-20240531-WA00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0"/>
            <a:ext cx="3198269" cy="2398702"/>
          </a:xfrm>
          <a:prstGeom prst="rect">
            <a:avLst/>
          </a:prstGeom>
          <a:noFill/>
        </p:spPr>
      </p:pic>
      <p:pic>
        <p:nvPicPr>
          <p:cNvPr id="3078" name="Picture 6" descr="C:\Users\Гончарова\Desktop\материалы на учебный год\2023-2024 уч. год младшая группа\фото младшая группа\итоговое собрание\IMG-20240531-WA00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492896"/>
            <a:ext cx="2970751" cy="2228064"/>
          </a:xfrm>
          <a:prstGeom prst="rect">
            <a:avLst/>
          </a:prstGeom>
          <a:noFill/>
        </p:spPr>
      </p:pic>
      <p:pic>
        <p:nvPicPr>
          <p:cNvPr id="3079" name="Picture 7" descr="C:\Users\Гончарова\Desktop\материалы на учебный год\2023-2024 уч. год младшая группа\фото младшая группа\итоговое собрание\IMG-20240531-WA002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4521924"/>
            <a:ext cx="3114767" cy="2336076"/>
          </a:xfrm>
          <a:prstGeom prst="rect">
            <a:avLst/>
          </a:prstGeom>
          <a:noFill/>
        </p:spPr>
      </p:pic>
      <p:pic>
        <p:nvPicPr>
          <p:cNvPr id="3080" name="Picture 8" descr="C:\Users\Гончарова\Desktop\материалы на учебный год\2023-2024 уч. год младшая группа\фото младшая группа\итоговое собрание\IMG-20240531-WA002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936" y="4603314"/>
            <a:ext cx="3006247" cy="2254686"/>
          </a:xfrm>
          <a:prstGeom prst="rect">
            <a:avLst/>
          </a:prstGeom>
          <a:noFill/>
        </p:spPr>
      </p:pic>
      <p:pic>
        <p:nvPicPr>
          <p:cNvPr id="15" name="Picture 10" descr="C:\Users\Гончарова\Desktop\материалы на учебный год\2023-2024 уч. год младшая группа\фото младшая группа\итоговое собрание\IMG-20240531-WA000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7864" y="2204864"/>
            <a:ext cx="2974637" cy="22309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910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768752" cy="41805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80920" cy="612068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1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 приобщение к искусству: </a:t>
            </a:r>
          </a:p>
          <a:p>
            <a:r>
              <a:rPr lang="ru-RU" sz="1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продолжать развивать художественное восприятие, подводить детей к восприятию произведений искусства (разглядывать и чувствовать); </a:t>
            </a:r>
          </a:p>
          <a:p>
            <a:r>
              <a:rPr lang="ru-RU" sz="1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воспитывать интерес к искусству; </a:t>
            </a:r>
          </a:p>
          <a:p>
            <a:r>
              <a:rPr lang="ru-RU" sz="1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формировать понимание красоты произведений искусства, потребность общения с искусством; </a:t>
            </a:r>
          </a:p>
          <a:p>
            <a:r>
              <a:rPr lang="ru-RU" sz="1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развивать у детей эстетические чувства при восприятии музыки, изобразительного, народного декоративно-прикладного искусства; содействовать возникновению положительного эмоционального отклика на красоту окружающего мира, выраженного в произведениях искусства; </a:t>
            </a:r>
          </a:p>
          <a:p>
            <a:r>
              <a:rPr lang="ru-RU" sz="1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формировать патриотическое отношение и чувство сопричастности к природе родного края, к семье в процессе музыкальной, изобразительной, театрализованной деятельности; </a:t>
            </a:r>
          </a:p>
          <a:p>
            <a:r>
              <a:rPr lang="ru-RU" sz="1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знакомить детей с элементарными средствами выразительности в разных видах искусства (музыке, изобразительном искусстве, театрализованной деятельности); </a:t>
            </a:r>
          </a:p>
          <a:p>
            <a:r>
              <a:rPr lang="ru-RU" sz="1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готовить детей к посещению кукольного театра, выставки детских работ и так далее; </a:t>
            </a:r>
          </a:p>
          <a:p>
            <a:r>
              <a:rPr lang="ru-RU" sz="1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приобщать детей к участию в концертах, праздниках в семье и ДОО: исполнение танца, песни, чтение стихов; </a:t>
            </a:r>
            <a:endParaRPr lang="ru-RU" sz="17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ru-RU" sz="1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изобразительная деятельность: </a:t>
            </a:r>
          </a:p>
          <a:p>
            <a:pPr lvl="0" algn="just"/>
            <a:r>
              <a:rPr lang="ru-RU" sz="1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формировать у детей интерес к занятиям изобразительной деятельностью; знания в области изобразительной деятельности; развивать у детей эстетическое восприятие; </a:t>
            </a:r>
          </a:p>
          <a:p>
            <a:pPr lvl="0" algn="just"/>
            <a:r>
              <a:rPr lang="ru-RU" sz="1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формировать умение у детей видеть цельный художественный образ в единстве изобразительно-выразительных средств колористической, композиционной и смысловой трактовки; </a:t>
            </a:r>
          </a:p>
          <a:p>
            <a:pPr lvl="0" algn="just"/>
            <a:r>
              <a:rPr lang="ru-RU" sz="1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формировать умение у детей в рисовании, лепке, аппликации изображать простые предметы и явления, передавая их образную выразительность; находить связь между предметами и явлениями окружающего мира и их изображениями (в рисунке, лепке, аппликации); </a:t>
            </a:r>
          </a:p>
          <a:p>
            <a:pPr lvl="0" algn="just"/>
            <a:r>
              <a:rPr lang="ru-RU" sz="1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развивать положительный эмоциональный отклик детей на эстетические свойства и качества предметов, на эстетическую сторону явлений природы и окружающего мира;</a:t>
            </a:r>
          </a:p>
          <a:p>
            <a:pPr lvl="0" algn="just"/>
            <a:r>
              <a:rPr lang="ru-RU" sz="1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вызывать у детей положительный эмоциональный отклик на красоту природы, произведения искусства;</a:t>
            </a:r>
          </a:p>
          <a:p>
            <a:pPr lvl="0" algn="just"/>
            <a:r>
              <a:rPr lang="ru-RU" sz="1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формировать умение у детей создавать как индивидуальные, так и коллективные композиции в рисунках, лепке, аппликации; </a:t>
            </a:r>
          </a:p>
          <a:p>
            <a:pPr lvl="0" algn="just"/>
            <a:r>
              <a:rPr lang="ru-RU" sz="1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знакомить детей с народной игрушкой (</a:t>
            </a:r>
            <a:r>
              <a:rPr lang="ru-RU" sz="17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филимоновской</a:t>
            </a:r>
            <a:r>
              <a:rPr lang="ru-RU" sz="1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дымковской, семеновской, </a:t>
            </a:r>
            <a:r>
              <a:rPr lang="ru-RU" sz="17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богородской</a:t>
            </a:r>
            <a:r>
              <a:rPr lang="ru-RU" sz="1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lvl="0" algn="just"/>
            <a:r>
              <a:rPr lang="ru-RU" sz="1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переводить детей от рисования-подражания к самостоятельному творчеству; </a:t>
            </a:r>
            <a:endParaRPr lang="ru-RU" sz="17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ru-RU" sz="1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конструктивная деятельность: </a:t>
            </a:r>
          </a:p>
          <a:p>
            <a:pPr lvl="0" algn="just"/>
            <a:r>
              <a:rPr lang="ru-RU" sz="1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совершенствовать у детей конструктивные умения; </a:t>
            </a:r>
          </a:p>
          <a:p>
            <a:pPr lvl="0" algn="just"/>
            <a:r>
              <a:rPr lang="ru-RU" sz="1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формировать умение у детей различать, называть и использовать основные строительные детали; сооружать новые постройки, используя полученные ранее умения (накладывание, приставление, прикладывание); </a:t>
            </a:r>
          </a:p>
          <a:p>
            <a:pPr lvl="0" algn="just"/>
            <a:r>
              <a:rPr lang="ru-RU" sz="1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формировать умение у детей использовать в постройках детали разного цвета; </a:t>
            </a:r>
          </a:p>
          <a:p>
            <a:pPr lvl="0" algn="just"/>
            <a:endParaRPr lang="ru-RU" sz="17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64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275040" cy="27404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76672"/>
            <a:ext cx="8928992" cy="6120680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музыкальная деятельность: </a:t>
            </a:r>
          </a:p>
          <a:p>
            <a:pPr lvl="0"/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развивать у детей эмоциональную отзывчивость на музыку; знакомить детей с тремя жанрами музыкальных произведений: песней, танцем, маршем; </a:t>
            </a:r>
          </a:p>
          <a:p>
            <a:pPr lvl="0"/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формировать у детей умение узнавать знакомые песни, пьесы; чувствовать характер музыки (веселый, бодрый, спокойный), эмоционально на нее реагировать; выражать свое настроение в движении под музыку; </a:t>
            </a:r>
          </a:p>
          <a:p>
            <a:pPr lvl="0"/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учить детей петь простые народные песни, </a:t>
            </a:r>
            <a:r>
              <a:rPr lang="ru-RU" sz="1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попевки</a:t>
            </a:r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прибаутки, передавая их настроение и характер; поддерживать детское экспериментирование с немузыкальными (шумовыми, природными) и музыкальными звуками и исследования качеств музыкального звука: высоты, длительности, динамики, тембра; </a:t>
            </a:r>
          </a:p>
          <a:p>
            <a:pPr marL="0" indent="0" algn="ctr">
              <a:buNone/>
            </a:pP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5) театрализованная деятельность: </a:t>
            </a:r>
          </a:p>
          <a:p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воспитывать у детей устойчивый интерес детей к театрализованной игре, создавать условия для ее проведения; </a:t>
            </a:r>
          </a:p>
          <a:p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формировать положительные, доброжелательные, коллективные взаимоотношения; </a:t>
            </a:r>
          </a:p>
          <a:p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формировать умение следить за развитием действия в играх-драматизациях и кукольных спектаклях, созданных силами взрослых и старших детей; </a:t>
            </a:r>
          </a:p>
          <a:p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формировать умение у детей имитировать характерные действия персонажей (птички летают, козленок скачет), передавать эмоциональное состояние человека (мимикой, позой, жестом, </a:t>
            </a:r>
          </a:p>
          <a:p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движением). </a:t>
            </a:r>
          </a:p>
          <a:p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познакомить детей с различными видами театра (кукольным, настольным, пальчиковым, театром теней, театром на </a:t>
            </a:r>
            <a:r>
              <a:rPr lang="ru-RU" sz="1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фланелеграфе</a:t>
            </a:r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знакомить детей с приемами вождения настольных кукол; </a:t>
            </a:r>
          </a:p>
          <a:p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формировать у детей умение сопровождать движения простой песенкой; </a:t>
            </a:r>
            <a:endParaRPr lang="ru-RU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вызывать желание действовать с элементами костюмов (шапочки, воротнички и так далее) и атрибутами как внешними символами роли; </a:t>
            </a:r>
          </a:p>
          <a:p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формировать у детей интонационную выразительность речи в процессе театрально-игровой деятельности; </a:t>
            </a:r>
          </a:p>
          <a:p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развивать у детей диалогическую речь в процессе театрально-игровой деятельности; </a:t>
            </a:r>
          </a:p>
          <a:p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формировать у детей умение следить за развитием действия в драматизациях и кукольных спектаклях; </a:t>
            </a:r>
          </a:p>
          <a:p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формировать у детей умение использовать импровизационные формы диалогов действующих лиц в хорошо знакомых сказках; </a:t>
            </a:r>
          </a:p>
          <a:p>
            <a:pPr marL="0" indent="0" algn="ctr">
              <a:buNone/>
            </a:pP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6) культурно-досуговая деятельность: </a:t>
            </a:r>
          </a:p>
          <a:p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способствовать организации культурно-досуговой деятельности детей по интересам, обеспечивая эмоциональное благополучие и отдых; </a:t>
            </a:r>
          </a:p>
          <a:p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помогать детям организовывать свободное время с интересом; </a:t>
            </a:r>
          </a:p>
          <a:p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создавать условия для активного и пассивного отдыха; </a:t>
            </a:r>
          </a:p>
          <a:p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создавать атмосферу эмоционального благополучия в культурно-досуговой деятельности; </a:t>
            </a:r>
          </a:p>
          <a:p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развивать интерес к просмотру кукольных спектаклей, прослушиванию музыкальных и литературных произведений; </a:t>
            </a:r>
          </a:p>
          <a:p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формировать желание участвовать в праздниках и развлечениях; </a:t>
            </a:r>
          </a:p>
          <a:p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формировать основы праздничной культуры и навыки общения в ходе праздника и развлечения.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42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G:\фото к собранию\20240122_093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04776" cy="2852936"/>
          </a:xfrm>
          <a:prstGeom prst="rect">
            <a:avLst/>
          </a:prstGeom>
          <a:noFill/>
        </p:spPr>
      </p:pic>
      <p:pic>
        <p:nvPicPr>
          <p:cNvPr id="9219" name="Picture 3" descr="G:\фото к собранию\JST-ZVYVEv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60648"/>
            <a:ext cx="1931959" cy="3437423"/>
          </a:xfrm>
          <a:prstGeom prst="rect">
            <a:avLst/>
          </a:prstGeom>
          <a:noFill/>
        </p:spPr>
      </p:pic>
      <p:pic>
        <p:nvPicPr>
          <p:cNvPr id="9220" name="Picture 4" descr="G:\фото к собранию\IMG-20240126-WA00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88640"/>
            <a:ext cx="1941681" cy="2588907"/>
          </a:xfrm>
          <a:prstGeom prst="rect">
            <a:avLst/>
          </a:prstGeom>
          <a:noFill/>
        </p:spPr>
      </p:pic>
      <p:pic>
        <p:nvPicPr>
          <p:cNvPr id="9221" name="Picture 5" descr="G:\фото к собранию\IMG-20240126-WA0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0"/>
            <a:ext cx="1822637" cy="2430183"/>
          </a:xfrm>
          <a:prstGeom prst="rect">
            <a:avLst/>
          </a:prstGeom>
          <a:noFill/>
        </p:spPr>
      </p:pic>
      <p:pic>
        <p:nvPicPr>
          <p:cNvPr id="9222" name="Picture 6" descr="G:\фото к собранию\Hfe_BNoded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348880"/>
            <a:ext cx="1594570" cy="2126093"/>
          </a:xfrm>
          <a:prstGeom prst="rect">
            <a:avLst/>
          </a:prstGeom>
          <a:noFill/>
        </p:spPr>
      </p:pic>
      <p:pic>
        <p:nvPicPr>
          <p:cNvPr id="9224" name="Picture 8" descr="G:\фото к собранию\IMG-20231228-WA008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4149080"/>
            <a:ext cx="4345016" cy="2444072"/>
          </a:xfrm>
          <a:prstGeom prst="rect">
            <a:avLst/>
          </a:prstGeom>
          <a:noFill/>
        </p:spPr>
      </p:pic>
      <p:pic>
        <p:nvPicPr>
          <p:cNvPr id="9225" name="Picture 9" descr="G:\фото к собранию\cGTHbwBnK0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4362320"/>
            <a:ext cx="3767064" cy="24956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Гончарова\Desktop\материалы на учебный год\2023-2024 уч. год младшая группа\фото младшая группа\итоговое собрание\IMG-20240531-WA0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2958242" cy="2218682"/>
          </a:xfrm>
          <a:prstGeom prst="rect">
            <a:avLst/>
          </a:prstGeom>
          <a:noFill/>
        </p:spPr>
      </p:pic>
      <p:pic>
        <p:nvPicPr>
          <p:cNvPr id="4099" name="Picture 3" descr="C:\Users\Гончарова\Desktop\материалы на учебный год\2023-2024 уч. год младшая группа\фото младшая группа\итоговое собрание\IMG-20240531-WA00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620688"/>
            <a:ext cx="2814226" cy="2110670"/>
          </a:xfrm>
          <a:prstGeom prst="rect">
            <a:avLst/>
          </a:prstGeom>
          <a:noFill/>
        </p:spPr>
      </p:pic>
      <p:pic>
        <p:nvPicPr>
          <p:cNvPr id="4100" name="Picture 4" descr="C:\Users\Гончарова\Desktop\материалы на учебный год\2023-2024 уч. год младшая группа\фото младшая группа\итоговое собрание\IMG-20240531-WA00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260648"/>
            <a:ext cx="2886234" cy="2164676"/>
          </a:xfrm>
          <a:prstGeom prst="rect">
            <a:avLst/>
          </a:prstGeom>
          <a:noFill/>
        </p:spPr>
      </p:pic>
      <p:pic>
        <p:nvPicPr>
          <p:cNvPr id="4101" name="Picture 5" descr="C:\Users\Гончарова\Desktop\материалы на учебный год\2023-2024 уч. год младшая группа\фото младшая группа\итоговое собрание\IMG-20240531-WA00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365104"/>
            <a:ext cx="3018757" cy="2264068"/>
          </a:xfrm>
          <a:prstGeom prst="rect">
            <a:avLst/>
          </a:prstGeom>
          <a:noFill/>
        </p:spPr>
      </p:pic>
      <p:pic>
        <p:nvPicPr>
          <p:cNvPr id="4102" name="Picture 6" descr="C:\Users\Гончарова\Desktop\материалы на учебный год\2023-2024 уч. год младшая группа\фото младшая группа\итоговое собрание\IMG-20240531-WA00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73723" y="2276872"/>
            <a:ext cx="3270277" cy="2452708"/>
          </a:xfrm>
          <a:prstGeom prst="rect">
            <a:avLst/>
          </a:prstGeom>
          <a:noFill/>
        </p:spPr>
      </p:pic>
      <p:pic>
        <p:nvPicPr>
          <p:cNvPr id="4103" name="Picture 7" descr="C:\Users\Гончарова\Desktop\материалы на учебный год\2023-2024 уч. год младшая группа\фото младшая группа\итоговое собрание\IMG-20240531-WA000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4128" y="4459299"/>
            <a:ext cx="3198268" cy="2398701"/>
          </a:xfrm>
          <a:prstGeom prst="rect">
            <a:avLst/>
          </a:prstGeom>
          <a:noFill/>
        </p:spPr>
      </p:pic>
      <p:pic>
        <p:nvPicPr>
          <p:cNvPr id="4104" name="Picture 8" descr="C:\Users\Гончарова\Desktop\материалы на учебный год\2023-2024 уч. год младшая группа\фото младшая группа\итоговое собрание\IMG-20240531-WA000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2060848"/>
            <a:ext cx="3198268" cy="2398701"/>
          </a:xfrm>
          <a:prstGeom prst="rect">
            <a:avLst/>
          </a:prstGeom>
          <a:noFill/>
        </p:spPr>
      </p:pic>
      <p:pic>
        <p:nvPicPr>
          <p:cNvPr id="4105" name="Picture 9" descr="C:\Users\Гончарова\Desktop\материалы на учебный год\2023-2024 уч. год младшая группа\фото младшая группа\итоговое собрание\IMG-20240531-WA0005.jpg"/>
          <p:cNvPicPr>
            <a:picLocks noGrp="1" noChangeAspect="1" noChangeArrowheads="1"/>
          </p:cNvPicPr>
          <p:nvPr>
            <p:ph idx="1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43808" y="4581128"/>
            <a:ext cx="2747797" cy="2060848"/>
          </a:xfrm>
          <a:prstGeom prst="rect">
            <a:avLst/>
          </a:prstGeom>
          <a:noFill/>
        </p:spPr>
      </p:pic>
      <p:pic>
        <p:nvPicPr>
          <p:cNvPr id="4106" name="Picture 10" descr="C:\Users\Гончарова\Desktop\материалы на учебный год\2023-2024 уч. год младшая группа\фото младшая группа\итоговое собрание\IMG-20240531-WA000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03848" y="2348880"/>
            <a:ext cx="2974637" cy="22309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506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4824536" cy="34605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обогащать двигательный опыт детей, используя упражнения основной гимнастики (строевые упражнения, основные движения, общеразвивающие, в том числе музыкально-ритмические упражнения), спортивные упражнения, подвижные игры, помогая согласовывать свои действия с действиями других детей, соблюдать правила в игре; 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развивать психофизические качества, ориентировку в пространстве, координацию, равновесие, способность быстро реагировать на сигнал; 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формировать интерес и положительное отношение к занятиям физической культурой и активному отдыху, воспитывать самостоятельность; 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укреплять здоровье детей средствами физического воспитания, создавать условия для формирования правильной осанки, способствовать усвоению правил безопасного поведения в двигательной деятельности; 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закреплять культурно-гигиенические навыки и навыки самообслуживания, формируя полезные привычки, приобщая к здоровому образу жизни.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15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Гончарова\Desktop\материалы на учебный год\2023-2024 уч. год младшая группа\фото младшая группа\итоговое собрание\IMG-20240531-WA000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9088" y="119166"/>
            <a:ext cx="3384376" cy="2538282"/>
          </a:xfrm>
          <a:prstGeom prst="rect">
            <a:avLst/>
          </a:prstGeom>
          <a:noFill/>
        </p:spPr>
      </p:pic>
      <p:pic>
        <p:nvPicPr>
          <p:cNvPr id="5125" name="Picture 5" descr="G:\фото к собранию\0ETqRH3CM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4098" y="136591"/>
            <a:ext cx="2717069" cy="3072341"/>
          </a:xfrm>
          <a:prstGeom prst="rect">
            <a:avLst/>
          </a:prstGeom>
          <a:noFill/>
        </p:spPr>
      </p:pic>
      <p:pic>
        <p:nvPicPr>
          <p:cNvPr id="5126" name="Picture 6" descr="G:\фото к собранию\nXYgG3B4V4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92" y="2657448"/>
            <a:ext cx="3839072" cy="2159478"/>
          </a:xfrm>
          <a:prstGeom prst="rect">
            <a:avLst/>
          </a:prstGeom>
          <a:noFill/>
        </p:spPr>
      </p:pic>
      <p:pic>
        <p:nvPicPr>
          <p:cNvPr id="5127" name="Picture 7" descr="G:\фото к собранию\qMlorlqxhu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9189" y="4623801"/>
            <a:ext cx="3935760" cy="2213865"/>
          </a:xfrm>
          <a:prstGeom prst="rect">
            <a:avLst/>
          </a:prstGeom>
          <a:noFill/>
        </p:spPr>
      </p:pic>
      <p:pic>
        <p:nvPicPr>
          <p:cNvPr id="5128" name="Picture 8" descr="G:\фото к собранию\UJGSpTeq7L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2636912"/>
            <a:ext cx="3110915" cy="2058551"/>
          </a:xfrm>
          <a:prstGeom prst="rect">
            <a:avLst/>
          </a:prstGeom>
          <a:noFill/>
        </p:spPr>
      </p:pic>
      <p:pic>
        <p:nvPicPr>
          <p:cNvPr id="5129" name="Picture 9" descr="G:\фото к собранию\v4yuQI0Nmw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63332" y="3737187"/>
            <a:ext cx="1947835" cy="2942184"/>
          </a:xfrm>
          <a:prstGeom prst="rect">
            <a:avLst/>
          </a:prstGeom>
          <a:noFill/>
        </p:spPr>
      </p:pic>
      <p:pic>
        <p:nvPicPr>
          <p:cNvPr id="5130" name="Picture 10" descr="G:\фото к собранию\yQ7xdnjpy0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9645" y="274638"/>
            <a:ext cx="1507373" cy="22768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506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6707088" cy="69269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Рекомендации на лето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80728"/>
            <a:ext cx="7920880" cy="5877272"/>
          </a:xfrm>
        </p:spPr>
        <p:txBody>
          <a:bodyPr>
            <a:normAutofit/>
          </a:bodyPr>
          <a:lstStyle/>
          <a:p>
            <a:pPr algn="just" fontAlgn="base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Лето для детей — это долгожданный праздник. Полноценное лето способно обеспечить детям запас энергии на весь будущий год. Это значит, что в летний период обязательно должны быть новые впечатления, и общение со сверстниками, и правильное питание, и закаливание. В то же время нельзя забывать о закреплении в памяти ребенка приобретенный в течении учебного года знаний и навыков.</a:t>
            </a:r>
          </a:p>
          <a:p>
            <a:pPr algn="just" fontAlgn="base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Самый продуктивный метод пройденного материала — включить полученные за год знания и умения в рамки занимательных игр.</a:t>
            </a:r>
          </a:p>
          <a:p>
            <a:pPr algn="ctr" fontAlgn="base"/>
            <a:r>
              <a:rPr lang="ru-RU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надо заставлять ребенка летом заниматься специально. Только игра и живое непосредственное общение!</a:t>
            </a:r>
            <a:endParaRPr lang="ru-RU" sz="21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8964488" cy="6597352"/>
          </a:xfrm>
        </p:spPr>
        <p:txBody>
          <a:bodyPr>
            <a:noAutofit/>
          </a:bodyPr>
          <a:lstStyle/>
          <a:p>
            <a:pPr algn="just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Игры с мячом: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«Съедобное - несъедобное», «Живое - не живое», «Наоборот» (на слова с противоположным значением: высокий – низкий, легкий – тяжелый). Помогают отрабатывать ритм, скорость реакции, умение думать и говорить одновременно, увеличивают словарный запас ребенка.</a:t>
            </a:r>
          </a:p>
          <a:p>
            <a:pPr algn="just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Игры в слова.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Они могут скрасить долгий путь в транспорте, скучный поход «по делам» или дачные хлопоты, и в тоже время хорошо развивать словарь и слуховую память. К таким играм можно отнести: Расскажи о предмете: какой он? Яблоко какое? (зеленое, большое, твердое, сочное). Цветок что делает? (растет, цветет, распускается, вянет)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Учите ребенка составлять рассказ по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картинке из 3-4 предложений.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Развивайте мелкую моторику:</a:t>
            </a:r>
          </a:p>
          <a:p>
            <a:pPr algn="just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Собирать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(пирамидки из 5-8 колец, матрёшек),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перебирать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фасоль отделять от гороха и т.д.).</a:t>
            </a:r>
          </a:p>
          <a:p>
            <a:pPr algn="just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Полоть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грядки.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Выкладывать рисунки из камней, шишек,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круп.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Играть с глиной, мокрым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песком.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Играть с мячами и мячиками (кидать, ловить,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бросать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цель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Бросать и ловить летающие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тарелочки.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Собирать мозаики, конструкторы,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Перебирать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крупы.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Играть с пальчиками в народные игры (например, сорока — белобока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Рисовать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раскрашивать.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Завинчивать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гайки.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Лепить из пластилина, теста и т.д.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0"/>
            <a:ext cx="8280920" cy="6858000"/>
          </a:xfrm>
        </p:spPr>
        <p:txBody>
          <a:bodyPr>
            <a:noAutofit/>
          </a:bodyPr>
          <a:lstStyle/>
          <a:p>
            <a:pPr algn="just" fontAlgn="base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Чаще читайте ребенку вслух. Это сближает, развивает слуховое внимание, вызывает у ребенка желание научиться читать, создает условия для дальнейшего грамотного письма. Обсуждайте прочитанное, рассматривайте иллюстрации – пусть ребенок тренирует память и рассказывает вам, что он запомнил, что ему больше понравилось. Попросите описать понравившегося героя. Это хорошо развивает мышление и воображение. Спрашивайте, что обозначает то или иное слово.</a:t>
            </a:r>
          </a:p>
          <a:p>
            <a:pPr lvl="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Разговаривая с ребенком, следите, чтобы ваша речь была четкой, грамотной, простой и выразительной.</a:t>
            </a:r>
          </a:p>
          <a:p>
            <a:pPr lvl="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Исправляйте все ошибки в речи вашего ребенка.</a:t>
            </a:r>
          </a:p>
          <a:p>
            <a:pPr lvl="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Читайте малышу сказки, показывайте книги с картинками. Ребенку в этом возрасте нужно дать почувствовать, что чтение — серьезное занятие. Подбирайте для чтения книги с описанием сценок, которые может наблюдать малыш в повседневной жизни.</a:t>
            </a:r>
          </a:p>
          <a:p>
            <a:pPr lvl="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Рассматривая иллюстрации, задавайте ребенку вопросы: «Кто это?» «Что это?» «Где?» «Что делает?» Подсказывайте, если у него возникают трудности с ответом.</a:t>
            </a:r>
          </a:p>
          <a:p>
            <a:pPr lvl="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Обращайте внимание ребенка на различные объекты, которые издают звуки.</a:t>
            </a:r>
          </a:p>
          <a:p>
            <a:pPr lvl="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Включайте ребенка не только в игру, но и в реальное взаимодействие со всеми членами семьи.</a:t>
            </a:r>
          </a:p>
          <a:p>
            <a:pPr lvl="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Обязательно давайте ему полезные поручения по дому, а потом обязательно поблагодарите его за помощь.</a:t>
            </a:r>
          </a:p>
          <a:p>
            <a:pPr algn="just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4752528" cy="49006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развитие: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568952" cy="5361459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 формировать представления детей о сенсорных эталонах цвета и формы, их использовании в самостоятельной деятельности;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развивать умение непосредственного попарного сравнения предметов по форме, величине и количеству, определяя их соотношение между собой; помогать осваивать чувственные способы ориентировки в пространстве и времени; развивать исследовательские умения;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обогащать представления ребенка о себе, окружающих людях, эмоционально-положительного отношения к членам семьи, к другим взрослым и сверстникам;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конкретизировать представления детей об объектах ближайшего окружения: о родном населенном пункте, его названии, достопримечательностях и традициях, накапливать эмоциональный опыт участия в праздниках;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5) расширять представления детей о многообразии и особенностях растений, животных ближайшего окружения, их существенных отличительных признаках, неживой природе, явлениях природы и деятельности человека в природе в разные сезоны года, знакомить с правилами поведения по отношению к живым объектам природы.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83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19256" cy="5904656"/>
          </a:xfrm>
        </p:spPr>
        <p:txBody>
          <a:bodyPr>
            <a:normAutofit fontScale="55000" lnSpcReduction="20000"/>
          </a:bodyPr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Совершенствуйте умение ребенка понимать смысл обращенной к нему речи не только в определенной ситуации, но и вне ее. Обсуждайте с ним то, что вы видели на прогулке. Закончив игру, вспомните самые интересные ее моменты.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Развивайте у ребенка потребность речевого общения со взрослыми и другими детьми, потребность передавать словами свои впечатления, пожелания, отвечать на вопросы или задавать их.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Следите за развитием двигательной сферы своего ребенка.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забывайте, что сложные движения рук и пальцев детей первых трех лет жизни напрямую связаны с развитием у них речевой функции.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Поощряйте употребление ребенком различных интонаций.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Уделяйте внимание жестам, которые ребенок использует в разговоре с вами. Если он использует в общении с вами множество индивидуальных, эмоциональных жестов, предпочитая заменять ими слова при объяснении чего-либо, это повод для беспокойства о качестве развития его речи.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Оценивая речевые способности ребенка, сравнивайте не число слов, употребляемых вашим ребенком, со словарным запасом его сверстников, а число разных слов, произносимых им вчера и сегодня. Важна динамика пополнения словаря ребенка. При отсутствии положительной динамики необходимо обратиться к специалистам.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Постепенно усложняйте задания, адресованные ребенку, по содержанию и форме.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Хвалите малыша, это будет стимулировать его к освоению нового.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G:\фото к собранию\ymzeCrzw0m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56873" cy="61206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268760"/>
            <a:ext cx="5987008" cy="4104456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2060"/>
                </a:solidFill>
                <a:latin typeface="Arial Black" pitchFamily="34" charset="0"/>
              </a:rPr>
              <a:t>Спасибо  </a:t>
            </a:r>
            <a:br>
              <a:rPr lang="ru-RU" sz="5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5400" dirty="0" smtClean="0">
                <a:solidFill>
                  <a:srgbClr val="002060"/>
                </a:solidFill>
                <a:latin typeface="Arial Black" pitchFamily="34" charset="0"/>
              </a:rPr>
              <a:t>за  внимание!</a:t>
            </a:r>
            <a:endParaRPr lang="ru-RU" sz="54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01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G:\фото к собранию\3SYwbfNeqF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933056"/>
            <a:ext cx="4455126" cy="2506009"/>
          </a:xfrm>
          <a:prstGeom prst="rect">
            <a:avLst/>
          </a:prstGeom>
          <a:noFill/>
        </p:spPr>
      </p:pic>
      <p:pic>
        <p:nvPicPr>
          <p:cNvPr id="7171" name="Picture 3" descr="G:\фото к собранию\IMG-20240124-WA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764704"/>
            <a:ext cx="3666828" cy="2750121"/>
          </a:xfrm>
          <a:prstGeom prst="rect">
            <a:avLst/>
          </a:prstGeom>
          <a:noFill/>
        </p:spPr>
      </p:pic>
      <p:pic>
        <p:nvPicPr>
          <p:cNvPr id="7172" name="Picture 4" descr="G:\фото к собранию\cePsxa1LVo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76672"/>
            <a:ext cx="1886754" cy="33569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Гончарова\Desktop\материалы на учебный год\2023-2024 уч. год младшая группа\фото младшая группа\итоговое собрание\IMG-20240531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030250" cy="2272688"/>
          </a:xfrm>
          <a:prstGeom prst="rect">
            <a:avLst/>
          </a:prstGeom>
          <a:noFill/>
        </p:spPr>
      </p:pic>
      <p:pic>
        <p:nvPicPr>
          <p:cNvPr id="2051" name="Picture 3" descr="C:\Users\Гончарова\Desktop\материалы на учебный год\2023-2024 уч. год младшая группа\фото младшая группа\итоговое собрание\IMG-20240531-WA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50658"/>
            <a:ext cx="3246274" cy="2434706"/>
          </a:xfrm>
          <a:prstGeom prst="rect">
            <a:avLst/>
          </a:prstGeom>
          <a:noFill/>
        </p:spPr>
      </p:pic>
      <p:pic>
        <p:nvPicPr>
          <p:cNvPr id="2052" name="Picture 4" descr="C:\Users\Гончарова\Desktop\материалы на учебный год\2023-2024 уч. год младшая группа\фото младшая группа\итоговое собрание\IMG-20240531-WA00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780928"/>
            <a:ext cx="2843808" cy="2132856"/>
          </a:xfrm>
          <a:prstGeom prst="rect">
            <a:avLst/>
          </a:prstGeom>
          <a:noFill/>
        </p:spPr>
      </p:pic>
      <p:pic>
        <p:nvPicPr>
          <p:cNvPr id="2053" name="Picture 5" descr="C:\Users\Гончарова\Desktop\материалы на учебный год\2023-2024 уч. год младшая группа\фото младшая группа\итоговое собрание\IMG-20240531-WA00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2420888"/>
            <a:ext cx="2675789" cy="2006842"/>
          </a:xfrm>
          <a:prstGeom prst="rect">
            <a:avLst/>
          </a:prstGeom>
          <a:noFill/>
        </p:spPr>
      </p:pic>
      <p:pic>
        <p:nvPicPr>
          <p:cNvPr id="2054" name="Picture 6" descr="C:\Users\Гончарова\Desktop\материалы на учебный год\2023-2024 уч. год младшая группа\фото младшая группа\итоговое собрание\IMG-20240531-WA00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332656"/>
            <a:ext cx="2819805" cy="2114854"/>
          </a:xfrm>
          <a:prstGeom prst="rect">
            <a:avLst/>
          </a:prstGeom>
          <a:noFill/>
        </p:spPr>
      </p:pic>
      <p:pic>
        <p:nvPicPr>
          <p:cNvPr id="2055" name="Picture 7" descr="C:\Users\Гончарова\Desktop\материалы на учебный год\2023-2024 уч. год младшая группа\фото младшая группа\итоговое собрание\IMG-20240531-WA001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3212976"/>
            <a:ext cx="2627784" cy="1970838"/>
          </a:xfrm>
          <a:prstGeom prst="rect">
            <a:avLst/>
          </a:prstGeom>
          <a:noFill/>
        </p:spPr>
      </p:pic>
      <p:pic>
        <p:nvPicPr>
          <p:cNvPr id="2056" name="Picture 8" descr="C:\Users\Гончарова\Desktop\материалы на учебный год\2023-2024 уч. год младшая группа\фото младшая группа\итоговое собрание\IMG-20240531-WA0022.jpg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15816" y="4581128"/>
            <a:ext cx="3035829" cy="22768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904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5400600" cy="57606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 – коммуникативное развитие: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352928" cy="557748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 в сфере социальных отношений: 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развивать эмоциональную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отзывчивость; 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обогащать представления детей о действиях, в которых проявляются доброе отношение и забота о членах семьи, близком окружении; 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поддерживать в установлении положительных контактов между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детьми; 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оказывать помощь в освоении способов взаимодействия со сверстниками в игре, в повседневном общении и бытовой деятельности; 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приучать детей к выполнению элементарных правил культуры поведения в ДОО; </a:t>
            </a:r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в области формирования основ гражданственности и патриотизма: 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обогащать представления детей о малой родине и поддерживать их отражения в различных видах деятельности</a:t>
            </a:r>
            <a:r>
              <a:rPr lang="ru-RU" sz="1400" dirty="0">
                <a:solidFill>
                  <a:srgbClr val="000000"/>
                </a:solidFill>
                <a:latin typeface="Arial"/>
              </a:rPr>
              <a:t>; </a:t>
            </a:r>
            <a:endParaRPr lang="ru-RU" sz="1400" dirty="0" smtClean="0">
              <a:solidFill>
                <a:srgbClr val="000000"/>
              </a:solidFill>
              <a:latin typeface="Arial"/>
            </a:endParaRPr>
          </a:p>
          <a:p>
            <a:pPr marL="0" indent="0" algn="ctr">
              <a:buNone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в сфере трудового воспитания: 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развивать интерес к труду взрослых в ДОО и в семье, формировать представления о конкретных видах хозяйственно-бытового труда, направленных на заботу о детях (мытье посуды, 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уборка помещений группы и участка и прочее) и трудовые навыки; 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воспитывать бережное отношение к предметам и игрушкам как результатам труда взрослых; 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приобщать детей к самообслуживанию (одевание, раздевание, умывание), развивать самостоятельность, уверенность, положительную самооценку; </a:t>
            </a:r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в области формирования основ безопасного поведения: 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развивать интерес к правилам безопасного поведения; 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обогащать представления о правилах безопасного поведения в быту, безопасного использования бытовых предметов и гаджетов, исключая практическое использование электронных средств обучения.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87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Гончарова\Desktop\материалы на учебный год\2023-2024 уч. год младшая группа\фото младшая группа\итоговое собрание\20240529_172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60648"/>
            <a:ext cx="5553400" cy="3123788"/>
          </a:xfrm>
          <a:prstGeom prst="rect">
            <a:avLst/>
          </a:prstGeom>
          <a:noFill/>
        </p:spPr>
      </p:pic>
      <p:pic>
        <p:nvPicPr>
          <p:cNvPr id="6147" name="Picture 3" descr="G:\фото к собранию\bgjwlSCccu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284984"/>
            <a:ext cx="3278573" cy="3573016"/>
          </a:xfrm>
          <a:prstGeom prst="rect">
            <a:avLst/>
          </a:prstGeom>
          <a:noFill/>
        </p:spPr>
      </p:pic>
      <p:pic>
        <p:nvPicPr>
          <p:cNvPr id="6148" name="Picture 4" descr="G:\фото к собранию\hmIImu8cFJ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501008"/>
            <a:ext cx="4038600" cy="302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749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4896544" cy="41805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8676456" cy="60486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 Формирование словаря: 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обогащение словаря: закреплять у детей умение различать и называть части предметов, качества предметов, сходные по назначению предметы, понимать обобщающие слова; 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активизация словаря: активизировать в речи слова, обозначающие названия предметов ближайшего окружения. </a:t>
            </a:r>
          </a:p>
          <a:p>
            <a:pPr marL="0" indent="0" algn="ctr">
              <a:buNone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Звуковая культура речи: 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продолжать закреплять у детей умение внятно произносить в словах все гласные и согласные звуки, кроме шипящих и сонорных. Вырабатывать правильный темп речи, интонационную выразительность; отчетливо произносить слова и короткие фразы. </a:t>
            </a:r>
          </a:p>
          <a:p>
            <a:pPr marL="0" indent="0" algn="ctr">
              <a:buNone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Грамматический строй речи: 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продолжать формировать у детей умения согласовывать слова в роде, числе, падеже; употреблять существительные с предлогами, использовать в речи имена существительные в форме единственного и множественного числа, обозначающие животных и их детенышей; существительных в форме множественного числа в родительном падеже; составлять предложения с однородными членами. Закреплять у детей умения образовывать повелительную форму глаголов, использовать приставочный способ для образования глаголов, знакомить детей с образованием звукоподражательных глаголов. Совершенствовать у детей умение пользоваться в речи разными способами словообразования. </a:t>
            </a:r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ru-RU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Связная речь: </a:t>
            </a:r>
          </a:p>
          <a:p>
            <a:pPr lvl="0"/>
            <a:r>
              <a:rPr lang="ru-RU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продолжать закреплять у детей умение отвечать на вопросы педагога при рассматривании предметов, картин, иллюстраций; свободно вступать в общение со взрослыми и детьми, пользоваться простыми формулами речевого этикета. Воспитывать умение повторять за педагогом рассказ из 3 - 4 предложений об игрушке или по содержанию картины, побуждать участвовать в драматизации отрывков из знакомых сказок. Подводить детей к </a:t>
            </a:r>
            <a:r>
              <a:rPr lang="ru-RU" sz="13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пересказыванию</a:t>
            </a:r>
            <a:r>
              <a:rPr lang="ru-RU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литературных произведений, формировать умение воспроизводить текст знакомой сказки или короткого рассказа сначала по вопросам педагога, а затем совместно с ним. </a:t>
            </a:r>
          </a:p>
          <a:p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22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4176464" cy="41805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8064896" cy="6048672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ru-RU" sz="1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Подготовка детей к обучению грамоте: </a:t>
            </a:r>
          </a:p>
          <a:p>
            <a:pPr lvl="0"/>
            <a:r>
              <a:rPr lang="ru-RU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формировать умение вслушиваться в звучание слова, знакомить детей с терминами "слово", "звук" в практическом плане. </a:t>
            </a:r>
          </a:p>
          <a:p>
            <a:pPr marL="0" lvl="0" indent="0" algn="ctr">
              <a:buNone/>
            </a:pPr>
            <a:r>
              <a:rPr lang="ru-RU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6) Интерес к художественной литературе: </a:t>
            </a:r>
          </a:p>
          <a:p>
            <a:pPr lvl="0"/>
            <a:r>
              <a:rPr lang="ru-RU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обогащать опыт восприятия жанров фольклора (</a:t>
            </a:r>
            <a:r>
              <a:rPr lang="ru-RU" sz="13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песенки, прибаутки, сказки о животных) и художественной литературы (небольшие авторские сказки, рассказы, стихотворения); </a:t>
            </a:r>
          </a:p>
          <a:p>
            <a:pPr lvl="0"/>
            <a:r>
              <a:rPr lang="ru-RU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формировать навык совместного слушания выразительного чтения и рассказывания (с наглядным сопровождением и без него); </a:t>
            </a:r>
          </a:p>
          <a:p>
            <a:pPr lvl="0"/>
            <a:r>
              <a:rPr lang="ru-RU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способствовать восприятию и пониманию содержания и композиции текста (поступки персонажей, последовательность событий в сказках, рассказах); </a:t>
            </a:r>
          </a:p>
          <a:p>
            <a:pPr lvl="0"/>
            <a:r>
              <a:rPr lang="ru-RU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формировать умение внятно, не спеша произносить небольшие </a:t>
            </a:r>
            <a:r>
              <a:rPr lang="ru-RU" sz="13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стихотворения, воспроизводить короткие ролевые диалоги из сказок и прибауток в играх-драматизациях, повторять за педагогом знакомые строчки и рифмы из стихов, песенок, пальчиковых игр; </a:t>
            </a:r>
          </a:p>
          <a:p>
            <a:pPr lvl="0"/>
            <a:r>
              <a:rPr lang="ru-RU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поддерживать общение детей друг с другом и с педагогом в процессе совместного рассматривания книжек-картинок, иллюстраций; </a:t>
            </a:r>
          </a:p>
          <a:p>
            <a:pPr lvl="0"/>
            <a:r>
              <a:rPr lang="ru-RU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поддерживать положительные эмоциональные проявления (улыбки, смех, жесты) детей в процессе совместного слушания художественных произведений. </a:t>
            </a:r>
            <a:endParaRPr lang="ru-RU" sz="1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5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G:\фото к собранию\IMG-20231219-WA00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2314352" cy="3085803"/>
          </a:xfrm>
          <a:prstGeom prst="rect">
            <a:avLst/>
          </a:prstGeom>
          <a:noFill/>
        </p:spPr>
      </p:pic>
      <p:pic>
        <p:nvPicPr>
          <p:cNvPr id="8195" name="Picture 3" descr="G:\фото к собранию\I1bUJ7UhS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2637" y="332656"/>
            <a:ext cx="1871363" cy="3329608"/>
          </a:xfrm>
          <a:prstGeom prst="rect">
            <a:avLst/>
          </a:prstGeom>
          <a:noFill/>
        </p:spPr>
      </p:pic>
      <p:pic>
        <p:nvPicPr>
          <p:cNvPr id="8196" name="Picture 4" descr="G:\фото к собранию\IMG-20240124-WA0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04664"/>
            <a:ext cx="3078255" cy="2308692"/>
          </a:xfrm>
          <a:prstGeom prst="rect">
            <a:avLst/>
          </a:prstGeom>
          <a:noFill/>
        </p:spPr>
      </p:pic>
      <p:pic>
        <p:nvPicPr>
          <p:cNvPr id="8197" name="Picture 5" descr="G:\фото к собранию\oDfetGkN2d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2420888"/>
            <a:ext cx="3695056" cy="2078469"/>
          </a:xfrm>
          <a:prstGeom prst="rect">
            <a:avLst/>
          </a:prstGeom>
          <a:noFill/>
        </p:spPr>
      </p:pic>
      <p:pic>
        <p:nvPicPr>
          <p:cNvPr id="8198" name="Picture 6" descr="G:\фото к собранию\bP_CVlaitf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260648"/>
            <a:ext cx="2012590" cy="3580885"/>
          </a:xfrm>
          <a:prstGeom prst="rect">
            <a:avLst/>
          </a:prstGeom>
          <a:noFill/>
        </p:spPr>
      </p:pic>
      <p:pic>
        <p:nvPicPr>
          <p:cNvPr id="8199" name="Picture 7" descr="G:\фото к собранию\BjXAZ75fd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7656" y="3905672"/>
            <a:ext cx="4456344" cy="2952328"/>
          </a:xfrm>
          <a:prstGeom prst="rect">
            <a:avLst/>
          </a:prstGeom>
          <a:noFill/>
        </p:spPr>
      </p:pic>
      <p:pic>
        <p:nvPicPr>
          <p:cNvPr id="8200" name="Picture 8" descr="G:\фото к собранию\e4DH8b9xcK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414990"/>
            <a:ext cx="4343128" cy="244301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2365</Words>
  <Application>Microsoft Office PowerPoint</Application>
  <PresentationFormat>Экран (4:3)</PresentationFormat>
  <Paragraphs>144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Calibri</vt:lpstr>
      <vt:lpstr>Times New Roman</vt:lpstr>
      <vt:lpstr>Тема Office</vt:lpstr>
      <vt:lpstr>МДОБУ «Детский сад № 5 «Аистёнок»  </vt:lpstr>
      <vt:lpstr>Познавательное развитие:</vt:lpstr>
      <vt:lpstr>Презентация PowerPoint</vt:lpstr>
      <vt:lpstr>Презентация PowerPoint</vt:lpstr>
      <vt:lpstr>Социально – коммуникативное развитие:</vt:lpstr>
      <vt:lpstr>Презентация PowerPoint</vt:lpstr>
      <vt:lpstr>Речевое развитие</vt:lpstr>
      <vt:lpstr>Речевое развитие</vt:lpstr>
      <vt:lpstr>Презентация PowerPoint</vt:lpstr>
      <vt:lpstr>Презентация PowerPoint</vt:lpstr>
      <vt:lpstr>Художественно-эстетическое развитие</vt:lpstr>
      <vt:lpstr>Художественно-эстетическое развитие</vt:lpstr>
      <vt:lpstr>Презентация PowerPoint</vt:lpstr>
      <vt:lpstr>Презентация PowerPoint</vt:lpstr>
      <vt:lpstr>Физическое развитие</vt:lpstr>
      <vt:lpstr>Презентация PowerPoint</vt:lpstr>
      <vt:lpstr>Рекомендации на лето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 за 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МДОБУ «Детский сад № 5 «Аистёнок»  комбинированного вида</dc:title>
  <dc:creator>игорь</dc:creator>
  <cp:lastModifiedBy>Admin(Andrey)</cp:lastModifiedBy>
  <cp:revision>66</cp:revision>
  <dcterms:created xsi:type="dcterms:W3CDTF">2020-09-24T12:12:10Z</dcterms:created>
  <dcterms:modified xsi:type="dcterms:W3CDTF">2024-06-21T11:26:37Z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1212943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