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306" r:id="rId5"/>
    <p:sldId id="307" r:id="rId6"/>
    <p:sldId id="335" r:id="rId7"/>
    <p:sldId id="291" r:id="rId8"/>
    <p:sldId id="293" r:id="rId9"/>
    <p:sldId id="294" r:id="rId10"/>
    <p:sldId id="295" r:id="rId11"/>
    <p:sldId id="296" r:id="rId12"/>
    <p:sldId id="334" r:id="rId13"/>
    <p:sldId id="297" r:id="rId14"/>
    <p:sldId id="298" r:id="rId15"/>
    <p:sldId id="299" r:id="rId16"/>
    <p:sldId id="336" r:id="rId17"/>
    <p:sldId id="300" r:id="rId18"/>
    <p:sldId id="302" r:id="rId19"/>
    <p:sldId id="305" r:id="rId20"/>
    <p:sldId id="308" r:id="rId21"/>
    <p:sldId id="332" r:id="rId22"/>
    <p:sldId id="333" r:id="rId23"/>
    <p:sldId id="330" r:id="rId24"/>
    <p:sldId id="318" r:id="rId25"/>
    <p:sldId id="322" r:id="rId26"/>
    <p:sldId id="320" r:id="rId27"/>
    <p:sldId id="323" r:id="rId28"/>
    <p:sldId id="324" r:id="rId29"/>
    <p:sldId id="325" r:id="rId30"/>
    <p:sldId id="337" r:id="rId31"/>
    <p:sldId id="327" r:id="rId32"/>
    <p:sldId id="328" r:id="rId33"/>
    <p:sldId id="32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7CCF8DB-3202-47E3-805F-7574F52AC7D3}">
          <p14:sldIdLst>
            <p14:sldId id="256"/>
            <p14:sldId id="259"/>
            <p14:sldId id="260"/>
            <p14:sldId id="306"/>
            <p14:sldId id="307"/>
            <p14:sldId id="335"/>
            <p14:sldId id="291"/>
            <p14:sldId id="293"/>
            <p14:sldId id="294"/>
            <p14:sldId id="295"/>
            <p14:sldId id="296"/>
            <p14:sldId id="334"/>
            <p14:sldId id="297"/>
            <p14:sldId id="298"/>
            <p14:sldId id="299"/>
            <p14:sldId id="336"/>
            <p14:sldId id="300"/>
            <p14:sldId id="302"/>
            <p14:sldId id="305"/>
            <p14:sldId id="308"/>
            <p14:sldId id="332"/>
            <p14:sldId id="333"/>
            <p14:sldId id="330"/>
            <p14:sldId id="318"/>
            <p14:sldId id="322"/>
            <p14:sldId id="320"/>
            <p14:sldId id="323"/>
            <p14:sldId id="324"/>
            <p14:sldId id="325"/>
            <p14:sldId id="337"/>
            <p14:sldId id="327"/>
            <p14:sldId id="328"/>
            <p14:sldId id="329"/>
          </p14:sldIdLst>
        </p14:section>
        <p14:section name="Раздел без заголовка" id="{0340ED1B-EBB7-44E4-8A9C-F443FE6B492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967E-041A-4D90-BC92-ECB546D0E5E3}" type="datetimeFigureOut">
              <a:rPr lang="ru-RU" smtClean="0"/>
              <a:pPr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8DF8-2F2B-4AC9-8C8E-6F12571C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836712"/>
            <a:ext cx="5976664" cy="648072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</a:t>
            </a:r>
            <a:br>
              <a:rPr 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«Детский сад №5 «Аистёнок» комбинированного вида»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г.Волхов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556792"/>
            <a:ext cx="5904656" cy="3168352"/>
          </a:xfrm>
        </p:spPr>
        <p:txBody>
          <a:bodyPr>
            <a:normAutofit fontScale="70000" lnSpcReduction="20000"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Родительское собрание на тему:                      «Задачи работы на 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учебный год»</a:t>
            </a:r>
          </a:p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торая 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раннего возраста 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Дюймовочка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общеразвивающей направленности</a:t>
            </a:r>
          </a:p>
          <a:p>
            <a:pPr>
              <a:defRPr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Кокина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 В.</a:t>
            </a:r>
          </a:p>
          <a:p>
            <a:pPr algn="r"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Макеева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Познавательное развитие: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) развивать разные виды восприятия: зрительного, слухового, осязательного, вкусового, обонятельного;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2) развивать наглядно-действенное мышление в процессе решения познавательных практических задач;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3) совершенствовать обследовательские действия: выделение цвета, формы, величины как особых признаков предметов, поощрять сравнение предметов между собой по этим признакам и количеству, использовать один предмет в качестве образца, подбирая пары, группы;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4) формировать у детей простейшие представления о геометрических фигурах, величине и количестве предметов на основе чувственного познания;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5) развивать первоначальные представления о себе и близких людях, эмоционально-положительное отношение к членам семьи и людям ближайшего окружения, о деятельности взрослых;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6) расширять представления о населенном пункте, в котором живет ребёнок, его достопримечательностях, эмоционально откликаться на праздничное убранство дома, ДОО;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7) организовывать взаимодействие и знакомить с животными и растениями ближайшего окружения, их названиями, строением и отличительными особенностями, некоторыми объектами неживой природы;</a:t>
            </a:r>
          </a:p>
          <a:p>
            <a:pPr algn="just"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     8) развивать способность наблюдать за явлениями природы, воспитывать бережное отношение к животным и растениям.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315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464496" cy="334837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96952"/>
            <a:ext cx="4259966" cy="319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7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7531" y="1439780"/>
            <a:ext cx="4824537" cy="361840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710" y="1654494"/>
            <a:ext cx="4670264" cy="3502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8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Художественно – эстетическое развитие: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приобщение к искусству: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художественное восприятие (смотреть, слушать и испытывать радость) в процессе ознакомления с произведениями музыкального, изобразительного искусства, природой;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интерес, внимание, любознательность, стремление к эмоциональному отклику детей на отдельные эстетические свойства и качества предметов и явлений окружающей действительности;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отзывчивость на доступное понимание произведений искусства, интерес к музыке (в процессе прослушивания классической и народной музыки), изобразительному искусству (в процессе рассматривания и восприятия красоты иллюстраций, рисунков, изделии декоративно-прикладного искусства);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народными игрушками (дымковской,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богородской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матрешкой и другими);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интерес к малым формам фольклора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пестушки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заклички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прибаутки);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стремление детей выражать свои чувства и впечатления на основе эмоционально содержательного восприятия доступных для понимания произведений искусства или наблюдений за природными явлениями;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3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2) изобразительная деятельность: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воспитывать интерес к изобразительной деятельности (рисованию, лепке) совместно со взрослым и самостоятельно;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положительные эмоции на предложение нарисовать, слепить;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научить правильно держать карандаш, кисть;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сенсорные основы изобразительной деятельности: восприятие предмета разной формы, цвета (начиная с контрастных цветов);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включать движение рук по предмету при знакомстве с его формой;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познакомить со свойствами глины, пластилина, пластической массы;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эмоциональный отклик детей на отдельные эстетические свойства и качества предметов в процессе рассматривания игрушек, природных объектов, предметов быта, произведений искусства;</a:t>
            </a:r>
          </a:p>
          <a:p>
            <a:pPr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3) конструктивная деятельность: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знакомить детей с деталями (кубик, кирпичик, трехгранная призма, пластина, цилиндр), с вариантами расположения строительных форм на плоскости;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интерес к конструктивной деятельности, поддерживать желание детей строить самостоятельно;</a:t>
            </a:r>
          </a:p>
        </p:txBody>
      </p:sp>
    </p:spTree>
    <p:extLst>
      <p:ext uri="{BB962C8B-B14F-4D97-AF65-F5344CB8AC3E}">
        <p14:creationId xmlns:p14="http://schemas.microsoft.com/office/powerpoint/2010/main" val="169256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44524" y="1520788"/>
            <a:ext cx="4896544" cy="367240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245550" y="1523202"/>
            <a:ext cx="4915854" cy="3686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0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ЖЕЛТЫЙ\20241004_11134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392488" cy="3456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C:\Users\User\Desktop\ФОТО-РЕЖИМ\20240927_17031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44007" y="1412779"/>
            <a:ext cx="4752529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603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музыкальная деятельность: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воспитывать интерес к музыке, желание слушать музыку, подпевать, выполнять простейшие танцевальные движения;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приобщать к восприятию музыки, соблюдая первоначальные правила: не мешать соседу вслушиваться в музыкальное произведение и эмоционально на него реагировать;</a:t>
            </a:r>
          </a:p>
          <a:p>
            <a:pPr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5) театрализованная деятельность: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пробуждать интерес к театрализованной игре путем первого опыта общения с персонажем (кукла Катя показывает концерт), расширения контактов со взрослым (бабушка приглашает на деревенский двор);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побуждать детей отзываться на игры-действия со звуками (живой и неживой природы), подражать движениям животных и птиц под музыку, под звучащее слово (в произведениях малых фольклорных форм);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способствовать проявлению самостоятельности, активности в игре с персонажами-игрушками;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умение следить за действиями заводных игрушек, сказочных героев, адекватно реагировать на них;</a:t>
            </a:r>
          </a:p>
        </p:txBody>
      </p:sp>
    </p:spTree>
    <p:extLst>
      <p:ext uri="{BB962C8B-B14F-4D97-AF65-F5344CB8AC3E}">
        <p14:creationId xmlns:p14="http://schemas.microsoft.com/office/powerpoint/2010/main" val="112845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12845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способствовать формированию навыка перевоплощения в образы сказочных героев;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создавать условия для систематического восприятия театрализованных выступлений педагогического театра (взрослых).</a:t>
            </a:r>
            <a:endParaRPr lang="ru-RU" sz="2000" dirty="0"/>
          </a:p>
          <a:p>
            <a:pPr algn="just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6) культурно-досуговая деятельность: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создавать эмоционально-положительный климат в группе и ДОО, обеспечение у детей чувства комфортности, уюта и защищенности; формировать умение самостоятельной работы детей с художественными материалами;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привлекать детей к посильному участию в играх, театрализованных представлениях, забавах, развлечениях и праздниках;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умение следить за действиями игрушек, сказочных героев, адекватно реагировать на них;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формировать навык перевоплощения детей в образы сказочных героев.</a:t>
            </a:r>
          </a:p>
        </p:txBody>
      </p:sp>
    </p:spTree>
    <p:extLst>
      <p:ext uri="{BB962C8B-B14F-4D97-AF65-F5344CB8AC3E}">
        <p14:creationId xmlns:p14="http://schemas.microsoft.com/office/powerpoint/2010/main" val="99651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ЖЕЛТЫЙ\20241004_08590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4392488" cy="360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C:\Users\Кондрашова Николаева\Desktop\ЖЕЛТЫЙ\20241010_1112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4477933" y="1650859"/>
            <a:ext cx="4784983" cy="35887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731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764704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благоприятных условий для полноценного проживания ребёнком дошкольного детства, формирование основ базовой культуры личности, развитие психических и физических качеств в соответствии с возрастными и индивидуальными особенностями, развитие способностей и творческого потенциала каждого ребенка как субъекта отношений с самим собой, другими детьми, взрослыми и миром.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Физическое развитие: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обогащать двигательный опыт детей, помогая осваивать упражнения основной гимнастики: основные движения (бросание, катание, ловля, ползанье, лазанье, ходьба, бег, прыжки), общеразвивающие и музыкально-ритмические упражнения;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психофизические качества, равновесие и ориентировку в пространстве;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поддерживать у детей желание играть в подвижные игры вместе с педагогом в небольших подгруппах;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формировать интерес и положительное отношение к выполнению физических упражнений, совместным двигательным действиям;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укреплять здоровье детей средствами физического воспитания, формировать культурно-гигиенические навыки и навыки самообслуживания, приобщая к здоровому образу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6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04531" y="1452829"/>
            <a:ext cx="5376597" cy="403244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88380" y="1469987"/>
            <a:ext cx="5373216" cy="4029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5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921" y="1391351"/>
            <a:ext cx="5013176" cy="375988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19972" y="1448780"/>
            <a:ext cx="489654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84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620688"/>
            <a:ext cx="3419872" cy="256490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830" y="3224978"/>
            <a:ext cx="3552395" cy="2664296"/>
          </a:xfrm>
          <a:prstGeom prst="rect">
            <a:avLst/>
          </a:prstGeom>
        </p:spPr>
      </p:pic>
      <p:pic>
        <p:nvPicPr>
          <p:cNvPr id="5" name="Рисунок 4" descr="C:\Users\Кондрашова Николаева\Desktop\ЖЕЛТЫЙ\20241010_09235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-36512" y="908720"/>
            <a:ext cx="36004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673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в раннем возрасте </a:t>
            </a:r>
            <a:r>
              <a:rPr lang="ru-RU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трем годам):</a:t>
            </a:r>
            <a:r>
              <a:rPr lang="ru-RU" sz="2800" dirty="0">
                <a:solidFill>
                  <a:schemeClr val="tx2"/>
                </a:solidFill>
              </a:rPr>
              <a:t/>
            </a:r>
            <a:br>
              <a:rPr lang="ru-RU" sz="2800" dirty="0">
                <a:solidFill>
                  <a:schemeClr val="tx2"/>
                </a:solidFill>
              </a:rPr>
            </a:b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 ребёнка развита крупная моторика, он активно использует освоенные ранее движения, начинает осваивать бег, прыжки, повторяет за взрослым простые имитационные упражнения, понимает указания взрослого, выполняет движения по зрительному и звуковому ориентирам; с желанием играет в подвижные игры;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ребёнок демонстрирует элементарные культурно-гигиенические навыки, владеет простейшими навыками самообслуживания (одевание, раздевание, самостоятельно ест и тому подобное);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ребёнок стремится к общению со взрослыми, реагирует на их настроение;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ребёнок проявляет интерес к сверстникам; наблюдает за их действиями и подражает им; играет рядом;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ребёнок понимает и выполняет простые поручения взрослого;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16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8"/>
            <a:ext cx="8352928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стремится проявлять самостоятельность в бытовом и игровом поведении;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способен направлять свои действия на достижение простой, самостоятельно поставленной цели; знает, с помощью каких средств и в какой последовательности продвигаться к цели;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владеет активной речью, использует в общении разные части речи, простые предложения из 4-х слов и более, включенные в общение; может обращаться с вопросами и просьбами;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проявляет интерес к стихам, сказкам, повторяет отдельные слова и фразы за взрослым;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рассматривает картинки, показывает и называет предметы, изображенные на них;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различает и называет основные цвета, формы предметов, ориентируется в основных пространственных и временных отношениях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осуществляет поисковые и обследовательские действия;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знает основные особенности внешнего облика человека, его деятельности; своё имя, имена близких; демонстрирует первоначальные представления о населённом пункте, в котором живёт (город, село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72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568952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имеет представления об объектах живой и неживой природы ближайшего окружения и их особенностях, проявляет положительное отношение и интерес к взаимодействию с природой, наблюдает за явлениями природы, старается не причинять вред живым объектам;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с удовольствием слушает музыку, подпевает, выполняет простые танцевальные движения;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ребёнок эмоционально откликается на красоту природы и произведения искусства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осваивает основы изобразительной деятельности (лепка, рисование) и конструирования: может выполнять уже довольно сложные постройки (гараж, дорогу к нему, забор) и играть с ними; рисует дорожки, дождик, шарики; лепит палочки, колечки, лепёшки;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активно действует с окружающими его предметами, знает названия, свойства и назначение многих предметов, находящихся в его повседневном обиходе;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ребёнок в играх отображает действия окружающих («готовит обед», «ухаживает за больным» и др.), воспроизводит не только их последовательность и взаимосвязь, но и социальные отношения (ласково обращается с куклой), заранее определяет цель («Я буду лечить куклу»).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7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20325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 </a:t>
            </a:r>
            <a:br>
              <a:rPr lang="ru-RU" sz="2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81921"/>
              </p:ext>
            </p:extLst>
          </p:nvPr>
        </p:nvGraphicFramePr>
        <p:xfrm>
          <a:off x="323528" y="1396997"/>
          <a:ext cx="8363272" cy="5062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11218">
                  <a:extLst>
                    <a:ext uri="{9D8B030D-6E8A-4147-A177-3AD203B41FA5}">
                      <a16:colId xmlns:a16="http://schemas.microsoft.com/office/drawing/2014/main" xmlns="" val="4117628388"/>
                    </a:ext>
                  </a:extLst>
                </a:gridCol>
                <a:gridCol w="2152054">
                  <a:extLst>
                    <a:ext uri="{9D8B030D-6E8A-4147-A177-3AD203B41FA5}">
                      <a16:colId xmlns:a16="http://schemas.microsoft.com/office/drawing/2014/main" xmlns="" val="322010116"/>
                    </a:ext>
                  </a:extLst>
                </a:gridCol>
              </a:tblGrid>
              <a:tr h="333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2908685"/>
                  </a:ext>
                </a:extLst>
              </a:tr>
              <a:tr h="183171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«Осень в гости просим»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Овощи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Фрукты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5,6 неделя – Домашние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птицы и их птенцы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Головные уборы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8,9 неделя – Осень. Признаки осени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октябрь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80792637"/>
                  </a:ext>
                </a:extLst>
              </a:tr>
              <a:tr h="1232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«Мой дом»</a:t>
                      </a: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1,2 неделя – Игрушки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3,4 неделя – Посуда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5,6 неделя – Мебель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Ноябрь, декабрь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6479186"/>
                  </a:ext>
                </a:extLst>
              </a:tr>
              <a:tr h="133215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«Здравствуй, зимушка – зима, с Новым годом, детвора!»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Зима. Признаки зимы.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2,3 неделя – Новый год, правила пожарной безопасности.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32421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41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470627"/>
              </p:ext>
            </p:extLst>
          </p:nvPr>
        </p:nvGraphicFramePr>
        <p:xfrm>
          <a:off x="323528" y="548681"/>
          <a:ext cx="8568952" cy="566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88">
                  <a:extLst>
                    <a:ext uri="{9D8B030D-6E8A-4147-A177-3AD203B41FA5}">
                      <a16:colId xmlns:a16="http://schemas.microsoft.com/office/drawing/2014/main" xmlns="" val="1427150293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xmlns="" val="2847194967"/>
                    </a:ext>
                  </a:extLst>
                </a:gridCol>
              </a:tblGrid>
              <a:tr h="1800199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«Звери и птицы зимой»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Домашние животные</a:t>
                      </a:r>
                      <a:r>
                        <a:rPr lang="ru-RU" sz="18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их детёныши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Дикие животные</a:t>
                      </a:r>
                      <a:r>
                        <a:rPr lang="ru-RU" sz="18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их детёныши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Птицы зимой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Январь, февраль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7190913"/>
                  </a:ext>
                </a:extLst>
              </a:tr>
              <a:tr h="201622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«Моя семья»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 неделя – Мой папа, дедушка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3,4 неделя – Моя мама, бабушка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Февраль, март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5011877"/>
                  </a:ext>
                </a:extLst>
              </a:tr>
              <a:tr h="184820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«Идёт матушка-весна, отворяй-ка ворота!»        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Весна. Признаки весны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 3 неделя - Одежда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4,5 неделя – Обувь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Март, апрель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5168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49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531202"/>
              </p:ext>
            </p:extLst>
          </p:nvPr>
        </p:nvGraphicFramePr>
        <p:xfrm>
          <a:off x="323528" y="836710"/>
          <a:ext cx="8424936" cy="5040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xmlns="" val="959579146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xmlns="" val="564690336"/>
                    </a:ext>
                  </a:extLst>
                </a:gridCol>
              </a:tblGrid>
              <a:tr h="1342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«Транспорт»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недели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37286530"/>
                  </a:ext>
                </a:extLst>
              </a:tr>
              <a:tr h="161059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«Народная  игрушка»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(матрёшка, дымковская,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богородская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игрушка)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0628618"/>
                  </a:ext>
                </a:extLst>
              </a:tr>
              <a:tr h="208780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«Здравствуй, лето!»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– Признаки лета. Цветы ближайшего окружения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– Ягоды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– Деревья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кустарники ближайшего окружения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Июнь, июль,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4984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98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620688"/>
            <a:ext cx="85689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укрепление физического и психического здоровья детей, обеспечение их эмоционального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благополучия.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детей к/г навыков и навыков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самообслуживания.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речи детей как средство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общения.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Сенсорное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развитие: обогащение чувственного опыта детей в разных видах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деятельности.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Расширение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ориентировки детей в ближайшем окружении.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Приобщение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детей к русскому народному творчеству.</a:t>
            </a:r>
          </a:p>
          <a:p>
            <a:pPr algn="just">
              <a:buFont typeface="Wingdings" pitchFamily="2" charset="2"/>
              <a:buChar char="Ø"/>
            </a:pP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92088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 проекты: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133239"/>
              </p:ext>
            </p:extLst>
          </p:nvPr>
        </p:nvGraphicFramePr>
        <p:xfrm>
          <a:off x="467544" y="1340768"/>
          <a:ext cx="820891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96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92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8251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«Ай да, репка, хороша!» </a:t>
                      </a:r>
                    </a:p>
                    <a:p>
                      <a:endParaRPr lang="ru-RU" sz="28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38731">
                <a:tc>
                  <a:txBody>
                    <a:bodyPr/>
                    <a:lstStyle/>
                    <a:p>
                      <a:pPr algn="l"/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 лесной опушке, жили три медведя» </a:t>
                      </a:r>
                      <a:endParaRPr lang="ru-RU" sz="3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558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Снегурушка</a:t>
                      </a:r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лиса» </a:t>
                      </a:r>
                    </a:p>
                    <a:p>
                      <a:endParaRPr lang="ru-RU" sz="2400" b="1" dirty="0"/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82517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«Кот, петух и лиса» </a:t>
                      </a:r>
                    </a:p>
                    <a:p>
                      <a:endParaRPr lang="ru-RU" sz="2800" b="1" dirty="0"/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558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8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Заюшкина</a:t>
                      </a:r>
                      <a:r>
                        <a:rPr lang="ru-RU" sz="2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избушка» </a:t>
                      </a:r>
                    </a:p>
                    <a:p>
                      <a:endParaRPr lang="ru-RU" sz="2400" b="1" dirty="0"/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16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493" marR="100493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00493" marR="100493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528663"/>
              </p:ext>
            </p:extLst>
          </p:nvPr>
        </p:nvGraphicFramePr>
        <p:xfrm>
          <a:off x="323528" y="908720"/>
          <a:ext cx="8496944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4576">
                  <a:extLst>
                    <a:ext uri="{9D8B030D-6E8A-4147-A177-3AD203B41FA5}">
                      <a16:colId xmlns:a16="http://schemas.microsoft.com/office/drawing/2014/main" xmlns="" val="3419041920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xmlns="" val="3477675675"/>
                    </a:ext>
                  </a:extLst>
                </a:gridCol>
              </a:tblGrid>
              <a:tr h="48547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 проведения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2156027"/>
                  </a:ext>
                </a:extLst>
              </a:tr>
              <a:tr h="1891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</a:t>
                      </a:r>
                      <a:r>
                        <a:rPr lang="ru-RU" sz="2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собрание: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«Задачи работы на 2024-2025 учебный год»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Акция</a:t>
                      </a:r>
                      <a:r>
                        <a:rPr lang="ru-RU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2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«Собери макулатуру – спаси дерево!»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Творческий конкурс: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«Чудо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овощи и фрукты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6150386"/>
                  </a:ext>
                </a:extLst>
              </a:tr>
              <a:tr h="1030405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Практикум: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«Путешествие колобка»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83936589"/>
                  </a:ext>
                </a:extLst>
              </a:tr>
              <a:tr h="1632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НОВОГОДНИЙ  ПРАЗДНИК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 новогодних костюмов (герои сказок)</a:t>
                      </a:r>
                      <a:endParaRPr lang="ru-RU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6348721"/>
                  </a:ext>
                </a:extLst>
              </a:tr>
            </a:tbl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ru-RU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1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10601"/>
              </p:ext>
            </p:extLst>
          </p:nvPr>
        </p:nvGraphicFramePr>
        <p:xfrm>
          <a:off x="395536" y="620688"/>
          <a:ext cx="8280920" cy="5242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xmlns="" val="151298033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692203890"/>
                    </a:ext>
                  </a:extLst>
                </a:gridCol>
              </a:tblGrid>
              <a:tr h="1108923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</a:t>
                      </a:r>
                      <a:r>
                        <a:rPr lang="ru-RU" sz="1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собрание: </a:t>
                      </a:r>
                      <a:r>
                        <a:rPr lang="ru-RU" sz="18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«Сенсорное воспитание детей 3го года жизни»</a:t>
                      </a:r>
                    </a:p>
                    <a:p>
                      <a:r>
                        <a:rPr lang="ru-RU" sz="18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«Строим вместе снежные постройки»</a:t>
                      </a:r>
                      <a:endParaRPr lang="ru-RU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4806011"/>
                  </a:ext>
                </a:extLst>
              </a:tr>
              <a:tr h="1108923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Творческий конкурс: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«Книжки –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развивашки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8244362"/>
                  </a:ext>
                </a:extLst>
              </a:tr>
              <a:tr h="806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Акция</a:t>
                      </a:r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ru-RU" sz="18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«Собери макулатуру – спаси дерево!»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0064152"/>
                  </a:ext>
                </a:extLst>
              </a:tr>
              <a:tr h="1108923">
                <a:tc>
                  <a:txBody>
                    <a:bodyPr/>
                    <a:lstStyle/>
                    <a:p>
                      <a:r>
                        <a:rPr lang="ru-RU" sz="2000" b="1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Квест</a:t>
                      </a:r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игра: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«Транспорт» </a:t>
                      </a:r>
                    </a:p>
                    <a:p>
                      <a:r>
                        <a:rPr lang="ru-RU" sz="2000" b="1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Музыкальная сказка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 гостях у музыки 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П.И. Чайковского»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887097"/>
                  </a:ext>
                </a:extLst>
              </a:tr>
              <a:tr h="1108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Родительское</a:t>
                      </a:r>
                      <a:r>
                        <a:rPr lang="ru-RU" sz="1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собрание: </a:t>
                      </a:r>
                      <a:r>
                        <a:rPr lang="ru-RU" sz="18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«Вот и стали мы на год взрослей»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13342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91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3744416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Спасибо  за 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47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Социально – коммуникативное развитие: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поддерживать эмоционально-положительное состояние детей в период адаптации к ДОО;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развивать игровой опыт ребёнка, помогая детям отражать в игре представления об окружающей действительности;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поддерживать доброжелательные взаимоотношения детей, развивать эмоциональную отзывчивость в ходе привлечения к конкретным действиям помощи, заботы, участия;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формировать элементарные представления о людях (взрослые, дети), их внешнем виде, действиях, одежде, о некоторых ярко выраженных эмоциональных состояниях (радость, грусть), о семье и ДОО;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формировать первичные представления ребёнка о себе, о своем возрасте, поле, о родителях (законных представителях) и близких членах семьи.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037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4320480" cy="32403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02392" y="1529537"/>
            <a:ext cx="5037179" cy="377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5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08720"/>
            <a:ext cx="6732240" cy="50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9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Речевое развитие: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) Формирование словаря: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развивать понимание речи и активизировать словарь. Формировать у детей умение по словесному указанию педагога находить предметы, различать их местоположение, имитировать действия людей и движения животных. Обогащать словарь детей существительными, глаголами, прилагательными, наречиями и формировать умение использовать данные слова в речи.</a:t>
            </a:r>
          </a:p>
          <a:p>
            <a:pPr algn="just"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    2) Звуковая культура речи: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упражнять детей в правильном произношении гласных и согласных звуков, звукоподражаний, отельных слов. Формировать правильное произношение звукоподражательных слов в разном темпе, с разной силой голоса.</a:t>
            </a:r>
          </a:p>
          <a:p>
            <a:pPr algn="just"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     3) Грамматический строй речи: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формировать у детей умение согласовывать существительные и местоимения с глаголами, составлять фразы из 3-4 слов.</a:t>
            </a:r>
          </a:p>
          <a:p>
            <a:pPr algn="just"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       4) Связная речь:</a:t>
            </a:r>
          </a:p>
          <a:p>
            <a:pPr algn="just"/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продолжать развивать у детей умения понимать речь педагога, отвечать на вопросы; рассказывать об окружающем в 2-4 предложениях.</a:t>
            </a:r>
          </a:p>
          <a:p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412865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052735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Интерес к художественной литературе: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формировать у детей умение воспринимать небольшие по объему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сказки и рассказы с наглядным сопровождением (и без него);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побуждать договаривать и произносить четверостишия уже известных ребёнку стихов и песенок, воспроизводить игровые действия, движения персонажей;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поощрять отклик на ритм и мелодичность стихотворений,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формировать умение в процессе чтения произведения повторять звуковые жесты;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умение произносить звукоподражания, связанные с содержанием литературного материала (мяу-мяу, тик-так, баю-бай, ква-ква и тому подобное), отвечать на вопросы по содержанию прочитанных произведений;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побуждать рассматривать книги и иллюстрации вместе с педагогом и самостоятельно;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развивать восприятие вопросительных и восклицательных интонаций художественного произведения.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29805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ондрашова Николаева\Desktop\ЖЕЛТЫЙ\20241010_1106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279535" y="1385778"/>
            <a:ext cx="4968547" cy="3726410"/>
          </a:xfrm>
          <a:prstGeom prst="rect">
            <a:avLst/>
          </a:prstGeom>
          <a:noFill/>
        </p:spPr>
      </p:pic>
      <p:pic>
        <p:nvPicPr>
          <p:cNvPr id="4" name="Рисунок 3" descr="C:\Users\Кондрашова Николаева\Desktop\ЖЕЛТЫЙ\20241002_16125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124744"/>
            <a:ext cx="446449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042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2153</Words>
  <Application>Microsoft Office PowerPoint</Application>
  <PresentationFormat>Экран (4:3)</PresentationFormat>
  <Paragraphs>204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9" baseType="lpstr">
      <vt:lpstr>Arial</vt:lpstr>
      <vt:lpstr>Arial Black</vt:lpstr>
      <vt:lpstr>Calibri</vt:lpstr>
      <vt:lpstr>Times New Roman</vt:lpstr>
      <vt:lpstr>Wingdings</vt:lpstr>
      <vt:lpstr>Тема Office</vt:lpstr>
      <vt:lpstr>Муниципальное дошкольное образовательное бюджетное учреждение «Детский сад №5 «Аистёнок» комбинированного вида» г.Волхов</vt:lpstr>
      <vt:lpstr>Презентация PowerPoint</vt:lpstr>
      <vt:lpstr>Презентация PowerPoint</vt:lpstr>
      <vt:lpstr>Социально – коммуникативное развитие:</vt:lpstr>
      <vt:lpstr>Презентация PowerPoint</vt:lpstr>
      <vt:lpstr>Презентация PowerPoint</vt:lpstr>
      <vt:lpstr>Речевое развитие:</vt:lpstr>
      <vt:lpstr>Презентация PowerPoint</vt:lpstr>
      <vt:lpstr>Презентация PowerPoint</vt:lpstr>
      <vt:lpstr>Познавательное развитие:</vt:lpstr>
      <vt:lpstr>Презентация PowerPoint</vt:lpstr>
      <vt:lpstr>Презентация PowerPoint</vt:lpstr>
      <vt:lpstr>Художественно – эстетическое развитие: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Физическое развитие:</vt:lpstr>
      <vt:lpstr>Презентация PowerPoint</vt:lpstr>
      <vt:lpstr>Презентация PowerPoint</vt:lpstr>
      <vt:lpstr>Презентация PowerPoint</vt:lpstr>
      <vt:lpstr>Планируемые результаты в раннем возрасте  (к трем годам): </vt:lpstr>
      <vt:lpstr>Презентация PowerPoint</vt:lpstr>
      <vt:lpstr>Презентация PowerPoint</vt:lpstr>
      <vt:lpstr>Перспективное комплексно – тематическое планирование  </vt:lpstr>
      <vt:lpstr>Презентация PowerPoint</vt:lpstr>
      <vt:lpstr>Презентация PowerPoint</vt:lpstr>
      <vt:lpstr>Наши  проекты:</vt:lpstr>
      <vt:lpstr>Мероприятия</vt:lpstr>
      <vt:lpstr>Презентация PowerPoint</vt:lpstr>
      <vt:lpstr>Спасибо  за 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Кондрашова Николаева</dc:creator>
  <cp:lastModifiedBy>Admin(Andrey)</cp:lastModifiedBy>
  <cp:revision>67</cp:revision>
  <dcterms:created xsi:type="dcterms:W3CDTF">2021-09-30T10:50:06Z</dcterms:created>
  <dcterms:modified xsi:type="dcterms:W3CDTF">2024-11-03T16:12:34Z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999767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