
<file path=[Content_Types].xml><?xml version="1.0" encoding="utf-8"?>
<Types xmlns="http://schemas.openxmlformats.org/package/2006/content-types"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theme+xml" PartName="/ppt/theme/theme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package.core-properties+xml" PartName="/docProps/core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74" r:id="rId7"/>
    <p:sldId id="263" r:id="rId8"/>
    <p:sldId id="264" r:id="rId9"/>
    <p:sldId id="265" r:id="rId10"/>
    <p:sldId id="266" r:id="rId11"/>
    <p:sldId id="267" r:id="rId12"/>
    <p:sldId id="270" r:id="rId13"/>
    <p:sldId id="271" r:id="rId14"/>
    <p:sldId id="291" r:id="rId15"/>
    <p:sldId id="292" r:id="rId16"/>
    <p:sldId id="293" r:id="rId17"/>
    <p:sldId id="294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967E-041A-4D90-BC92-ECB546D0E5E3}" type="datetimeFigureOut">
              <a:rPr lang="ru-RU" smtClean="0"/>
              <a:pPr/>
              <a:t>13.10.2024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8DF8-2F2B-4AC9-8C8E-6F12571CF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967E-041A-4D90-BC92-ECB546D0E5E3}" type="datetimeFigureOut">
              <a:rPr lang="ru-RU" smtClean="0"/>
              <a:pPr/>
              <a:t>13.10.2024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8DF8-2F2B-4AC9-8C8E-6F12571CF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967E-041A-4D90-BC92-ECB546D0E5E3}" type="datetimeFigureOut">
              <a:rPr lang="ru-RU" smtClean="0"/>
              <a:pPr/>
              <a:t>13.10.2024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8DF8-2F2B-4AC9-8C8E-6F12571CF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967E-041A-4D90-BC92-ECB546D0E5E3}" type="datetimeFigureOut">
              <a:rPr lang="ru-RU" smtClean="0"/>
              <a:pPr/>
              <a:t>13.10.2024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8DF8-2F2B-4AC9-8C8E-6F12571CF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967E-041A-4D90-BC92-ECB546D0E5E3}" type="datetimeFigureOut">
              <a:rPr lang="ru-RU" smtClean="0"/>
              <a:pPr/>
              <a:t>13.10.2024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8DF8-2F2B-4AC9-8C8E-6F12571CF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967E-041A-4D90-BC92-ECB546D0E5E3}" type="datetimeFigureOut">
              <a:rPr lang="ru-RU" smtClean="0"/>
              <a:pPr/>
              <a:t>13.10.2024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8DF8-2F2B-4AC9-8C8E-6F12571CF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967E-041A-4D90-BC92-ECB546D0E5E3}" type="datetimeFigureOut">
              <a:rPr lang="ru-RU" smtClean="0"/>
              <a:pPr/>
              <a:t>13.10.2024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8DF8-2F2B-4AC9-8C8E-6F12571CF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967E-041A-4D90-BC92-ECB546D0E5E3}" type="datetimeFigureOut">
              <a:rPr lang="ru-RU" smtClean="0"/>
              <a:pPr/>
              <a:t>13.10.2024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8DF8-2F2B-4AC9-8C8E-6F12571CF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967E-041A-4D90-BC92-ECB546D0E5E3}" type="datetimeFigureOut">
              <a:rPr lang="ru-RU" smtClean="0"/>
              <a:pPr/>
              <a:t>13.10.2024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8DF8-2F2B-4AC9-8C8E-6F12571CF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967E-041A-4D90-BC92-ECB546D0E5E3}" type="datetimeFigureOut">
              <a:rPr lang="ru-RU" smtClean="0"/>
              <a:pPr/>
              <a:t>13.10.2024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8DF8-2F2B-4AC9-8C8E-6F12571CF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967E-041A-4D90-BC92-ECB546D0E5E3}" type="datetimeFigureOut">
              <a:rPr lang="ru-RU" smtClean="0"/>
              <a:pPr/>
              <a:t>13.10.2024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8DF8-2F2B-4AC9-8C8E-6F12571CF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A967E-041A-4D90-BC92-ECB546D0E5E3}" type="datetimeFigureOut">
              <a:rPr lang="ru-RU" smtClean="0"/>
              <a:pPr/>
              <a:t>13.10.2024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A8DF8-2F2B-4AC9-8C8E-6F12571CF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zoom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43808" y="836712"/>
            <a:ext cx="5976664" cy="648072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Муниципальное дошкольное образовательное бюджетное учреждение</a:t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«Детский сад №5 «Аистёнок» комбинированного вида»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г.Волхов</a:t>
            </a:r>
            <a:endParaRPr lang="ru-RU" sz="1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15816" y="1700808"/>
            <a:ext cx="5904656" cy="3960440"/>
          </a:xfrm>
        </p:spPr>
        <p:txBody>
          <a:bodyPr>
            <a:normAutofit fontScale="77500" lnSpcReduction="20000"/>
          </a:bodyPr>
          <a:lstStyle/>
          <a:p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работы на </a:t>
            </a:r>
          </a:p>
          <a:p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2024-2025 учебный год»</a:t>
            </a:r>
          </a:p>
          <a:p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первая  группа </a:t>
            </a:r>
            <a:endParaRPr lang="ru-RU" sz="36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раннего 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возраста </a:t>
            </a:r>
            <a:endParaRPr lang="ru-RU" sz="36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Малышок» </a:t>
            </a:r>
          </a:p>
          <a:p>
            <a:r>
              <a:rPr lang="ru-RU" sz="36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общеразвивающей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направленности</a:t>
            </a:r>
            <a:endParaRPr lang="ru-RU" sz="3600" b="1" dirty="0" smtClean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  <a:p>
            <a:endParaRPr lang="ru-RU" sz="4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ru-RU" sz="21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Воспитатели: Никифорова И.В.</a:t>
            </a:r>
          </a:p>
          <a:p>
            <a:pPr algn="r">
              <a:defRPr/>
            </a:pPr>
            <a:r>
              <a:rPr lang="ru-RU" sz="21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Щукина Т.А.</a:t>
            </a:r>
            <a:endParaRPr lang="ru-RU" sz="21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>
            <a:noAutofit/>
          </a:bodyPr>
          <a:lstStyle/>
          <a:p>
            <a:r>
              <a:rPr lang="ru-RU" sz="28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образовательной области</a:t>
            </a:r>
            <a:br>
              <a:rPr lang="ru-RU" sz="28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«Речевое развитие»: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84784"/>
            <a:ext cx="8352928" cy="4785395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Развитие понимания речи: умение понимать слова, обозначающие предметы, действия, признаки, размер, цвет;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Развитие активной речи: побуждать использовать накопленный запас слов по подражанию и самостоятельно;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Развивать умение слушать чтение потешек, стихов, сказок с наглядным сопровождением;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Развивать умение эмоционально откликаться на ритм и мелодичность песенок, потешек, сказок;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Формировать умение показывать и называть предметы, объекты, изображённые  в книжках-картинках;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Побуждать договаривать (заканчивать) слова и строчки знакомых ребёнку песенок, стихов.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>
            <a:normAutofit/>
          </a:bodyPr>
          <a:lstStyle/>
          <a:p>
            <a:r>
              <a:rPr lang="ru-RU" sz="28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образовательной области</a:t>
            </a:r>
            <a:br>
              <a:rPr lang="ru-RU" sz="28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«Познавательное развитие»: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Поощрять целенаправленные моторные действия, находить предмет по образцу или словесному указанию;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Формировать стремление детей к подражанию действиям взрослых, понимать обозначающие их слова;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Формировать умение ориентироваться в ближайшем окружении;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Развивать познавательный интерес к близким людям, предметному окружению, природным объектам;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Развивать умения узнавать объекты живой и неживой природы ближайшего окружения, замечать явления природы, поддерживать стремления к взаимодействию с ними.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4982"/>
          </a:xfrm>
        </p:spPr>
        <p:txBody>
          <a:bodyPr>
            <a:normAutofit/>
          </a:bodyPr>
          <a:lstStyle/>
          <a:p>
            <a:r>
              <a:rPr lang="ru-RU" sz="28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образовательной области </a:t>
            </a:r>
            <a:br>
              <a:rPr lang="ru-RU" sz="28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«Художественно – эстетическое развитие»: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Развивать у детей способность слушать художественный текст и активно реагировать на его содержание;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Поощрять у детей желание рисовать красками, карандашами, фломастерами, предоставляя возможность ритмично заполнять лист бумаги яркими пятнами, мазками, линиями;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Развивать у детей умение прислушиваться к словам песен и воспроизводить звукоподражания и простейшие интонации;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Развивать у детей умение выполнять под музыку игровые и плясовые движения, соответствующие словам песни и характеру музыки.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85146871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Autofit/>
          </a:bodyPr>
          <a:lstStyle/>
          <a:p>
            <a:r>
              <a:rPr lang="ru-RU" sz="28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образовательной области </a:t>
            </a:r>
            <a:br>
              <a:rPr lang="ru-RU" sz="28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«Физическое развитие»: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Создавать условия для последовательного становления первых основных движений (бросание, катание, ползание, лазанье, ходьба) в совместной деятельности педагога с ребёнком;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Создавать условия для развития равновесия и ориентировки в пространстве;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Поддерживать желание выполнять физические упражнения в паре с педагогом;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Привлекать к участию в играх-забавах, игровых упражнениях, подвижных играх, побуждать к самостоятельным действиям;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Укреплять здоровье ребёнка средствами физического воспитания, способствовать  усвоению культурно-гигиенических навыков для приобщения к здоровому образу жизни.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41435359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Планируемые результаты в раннем возрасте (к трем годам):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ребёнка развита крупная моторика, он активно использует освоенные ранее движения, начинает осваивать бег, прыжки, повторяет за взрослым простые имитационные упражнения, понимает указания взрослого, выполняет движения по зрительному и звуковому ориентирам; с желанием играет в подвижные игры;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ребёнок демонстрирует элементарные культурно-гигиенические навыки, владеет простейшими навыками самообслуживания (одевание, раздевание, самостоятельно ест и тому подобное);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ребёнок стремится к общению со взрослыми, реагирует на их настроение;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ребёнок проявляет интерес к сверстникам; наблюдает за их действиями и подражает им; играет рядом;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ребёнок понимает и выполняет простые поручения взрослого;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ребёнок стремится проявлять самостоятельность в бытовом и игровом поведении;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ребёнок способен направлять свои действия на достижение простой, самостоятельно поставленной цели; знает, с помощью каких средств и в какой последовательности продвигаться к цели;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ребёнок владеет активной речью, использует в общении разные части речи, простые предложения из 4-х слов и более, включенные в общение; может обращаться с вопросами и просьбами;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ребёнок проявляет интерес к стихам, сказкам, повторяет отдельные слова и фразы за взрослым;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ребёнок рассматривает картинки, показывает и называет предметы, изображенные на них;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ребёнок различает и называет основные цвета, формы предметов, ориентируется в основных пространственных и временных отношениях;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ребёнок осуществляет поисковые и обследовательские действия;</a:t>
            </a:r>
          </a:p>
          <a:p>
            <a:pPr algn="just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ребёнок знает основные особенности внешнего облика человека, его деятельности; свое имя, имена близких; демонстрирует первоначальные представления о населенном пункте, в котором живет (город, село и так далее);</a:t>
            </a:r>
          </a:p>
          <a:p>
            <a:pPr algn="just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ребёнок имеет представления об объектах живой и неживой природы ближайшего окружения и их особенностях, проявляет положительное отношение и интерес к взаимодействию с природой, наблюдает за явлениями природы, старается не причинять вред живым объектам;</a:t>
            </a:r>
          </a:p>
          <a:p>
            <a:pPr algn="just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ребёнок с удовольствием слушает музыку, подпевает, выполняет простые танцевальные движения;</a:t>
            </a:r>
          </a:p>
          <a:p>
            <a:pPr algn="just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ребёнок эмоционально откликается на красоту природы и произведения искусства;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ребёнок осваивает основы изобразительной деятельности (лепка, рисование) и конструирования: может выполнять уже довольно сложные постройки (гараж, дорогу к нему, забор) и играть с ними; рисует дорожки, дождик, шарики; лепит палочки, колечки, лепешки;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ребёнок активно действует с окружающими его предметами, знает названия, свойства и назначение многих предметов, находящихся в его повседневном обиходе;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ребёнок в играх отображает действия окружающих ("готовит обед", "ухаживает за больным" и другое), воспроизводит не только их последовательность и взаимосвязь, но и социальные отношения (ласково обращается с куклой, делает ей замечания), заранее определяет цель ("Я буду лечить куклу").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981622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Спасибо  за  внимание!</a:t>
            </a:r>
            <a:endParaRPr lang="ru-RU" sz="6000" b="1" dirty="0">
              <a:solidFill>
                <a:schemeClr val="tx2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  <p:pic>
        <p:nvPicPr>
          <p:cNvPr id="1026" name="Picture 2" descr="https://ds-dmcherkassy.ru/images/childre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602310"/>
            <a:ext cx="7848872" cy="382165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413554842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764704"/>
            <a:ext cx="820891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создание благоприятных условий для полноценного проживания ребёнком дошкольного детства, формирование основ базовой культуры личности, развитие психических и физических качеств в соответствии с возрастными и индивидуальными особенностями, развитие способностей и творческого потенциала каждого ребенка как субъекта отношений с самим собой, другими детьми, взрослыми и миром.</a:t>
            </a:r>
            <a:endParaRPr lang="ru-RU" sz="32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620688"/>
            <a:ext cx="856895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: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Охрана 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жизни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укрепление 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физического и психического здоровья 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воспитанников. </a:t>
            </a:r>
            <a:endParaRPr lang="ru-RU" sz="28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Формирование 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 двигательной  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культуры.</a:t>
            </a:r>
            <a:endParaRPr lang="ru-RU" sz="28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Формирование 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простейших навыков 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самостоятельности.</a:t>
            </a:r>
            <a:endParaRPr lang="ru-RU" sz="28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Развитие 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сенсорной 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культуры.</a:t>
            </a:r>
            <a:endParaRPr lang="ru-RU" sz="28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Расширение 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ориентировки детей в ближайшем 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окружении.</a:t>
            </a:r>
            <a:endParaRPr lang="ru-RU" sz="28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Развитие 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потребности в речевом 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общении.</a:t>
            </a:r>
            <a:endParaRPr lang="ru-RU" sz="28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Приобщение 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детей к русскому народному творчеству.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Перспективное комплексно – тематическое планирование</a:t>
            </a: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45544777"/>
              </p:ext>
            </p:extLst>
          </p:nvPr>
        </p:nvGraphicFramePr>
        <p:xfrm>
          <a:off x="457200" y="1341438"/>
          <a:ext cx="8229600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«Осень</a:t>
                      </a:r>
                      <a:r>
                        <a:rPr lang="ru-RU" sz="24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 гости просим</a:t>
                      </a: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1,2 неделя – Овощи</a:t>
                      </a: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3,4 неделя – Фрукты</a:t>
                      </a:r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сентябрь-</a:t>
                      </a:r>
                    </a:p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</a:t>
                      </a:r>
                    </a:p>
                    <a:p>
                      <a:pPr algn="ctr"/>
                      <a:r>
                        <a:rPr lang="ru-RU" sz="24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недели</a:t>
                      </a:r>
                      <a:endParaRPr lang="ru-RU" sz="2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16962"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«Домашние животные»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1,2 неделя – Кошка</a:t>
                      </a: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3,4 неделя – Собака</a:t>
                      </a:r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октябрь-</a:t>
                      </a:r>
                    </a:p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недели</a:t>
                      </a:r>
                    </a:p>
                    <a:p>
                      <a:pPr algn="ctr"/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«Домашние</a:t>
                      </a:r>
                      <a:r>
                        <a:rPr lang="ru-RU" sz="24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птицы</a:t>
                      </a: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1,2 неделя – Петух</a:t>
                      </a: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3,4 неделя – Курица</a:t>
                      </a:r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ноябрь-</a:t>
                      </a:r>
                    </a:p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недели</a:t>
                      </a:r>
                    </a:p>
                    <a:p>
                      <a:pPr algn="ctr"/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024346206"/>
              </p:ext>
            </p:extLst>
          </p:nvPr>
        </p:nvGraphicFramePr>
        <p:xfrm>
          <a:off x="323528" y="400583"/>
          <a:ext cx="8424936" cy="5836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65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8843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5485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«Дикие животные»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неделя – Заяц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неделя – Медведь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неделя – Новый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недели</a:t>
                      </a:r>
                    </a:p>
                    <a:p>
                      <a:pPr algn="ctr"/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442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«Кукла Таня в гостях у ребят»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1,2 неделя – Игрушки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3,4 неделя – Посуда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5,6,7 – Транспорт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январь-</a:t>
                      </a:r>
                    </a:p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</a:t>
                      </a:r>
                      <a:r>
                        <a:rPr lang="ru-RU" sz="24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недель</a:t>
                      </a:r>
                      <a:endParaRPr lang="ru-RU" sz="2400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66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«Ходят ножки по дорожке»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1,2 неделя – Части тела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3,4 неделя – Одежда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5,6 неделя – Обувь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март-</a:t>
                      </a:r>
                    </a:p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</a:t>
                      </a:r>
                      <a:r>
                        <a:rPr lang="ru-RU" sz="24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недель</a:t>
                      </a:r>
                      <a:endParaRPr lang="ru-RU" sz="2400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19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0180902"/>
              </p:ext>
            </p:extLst>
          </p:nvPr>
        </p:nvGraphicFramePr>
        <p:xfrm>
          <a:off x="323528" y="836713"/>
          <a:ext cx="8424936" cy="55308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6504">
                  <a:extLst>
                    <a:ext uri="{9D8B030D-6E8A-4147-A177-3AD203B41FA5}">
                      <a16:colId xmlns="" xmlns:a16="http://schemas.microsoft.com/office/drawing/2014/main" val="783209329"/>
                    </a:ext>
                  </a:extLst>
                </a:gridCol>
                <a:gridCol w="3888432">
                  <a:extLst>
                    <a:ext uri="{9D8B030D-6E8A-4147-A177-3AD203B41FA5}">
                      <a16:colId xmlns="" xmlns:a16="http://schemas.microsoft.com/office/drawing/2014/main" val="1568351848"/>
                    </a:ext>
                  </a:extLst>
                </a:gridCol>
              </a:tblGrid>
              <a:tr h="17497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«Признаки весны», «Цветы»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 2 неделя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</a:t>
                      </a:r>
                    </a:p>
                    <a:p>
                      <a:pPr algn="ctr"/>
                      <a:r>
                        <a:rPr lang="ru-RU" sz="24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недели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41019260"/>
                  </a:ext>
                </a:extLst>
              </a:tr>
              <a:tr h="7453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«Народная игрушка»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20889395"/>
                  </a:ext>
                </a:extLst>
              </a:tr>
              <a:tr h="7453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«Здравствуй, лето!»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Июнь – Признаки лета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Июль – Ягоды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Август -Цветы ближайшего окружения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июнь, июль,</a:t>
                      </a:r>
                    </a:p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829624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744198819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Наши  проекты: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661626349"/>
              </p:ext>
            </p:extLst>
          </p:nvPr>
        </p:nvGraphicFramePr>
        <p:xfrm>
          <a:off x="457200" y="1052513"/>
          <a:ext cx="8229600" cy="52568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295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4664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152351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«Петушок с семьёй»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Мишка косолапый</a:t>
                      </a:r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24136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Катя, Катя </a:t>
                      </a:r>
                      <a:r>
                        <a:rPr lang="ru-RU" sz="24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маленька</a:t>
                      </a: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…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Февраль, март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«Машенька, Маша…»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64807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Совместные  мероприятия:</a:t>
            </a:r>
            <a:endParaRPr lang="ru-RU" sz="32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278765070"/>
              </p:ext>
            </p:extLst>
          </p:nvPr>
        </p:nvGraphicFramePr>
        <p:xfrm>
          <a:off x="179512" y="980727"/>
          <a:ext cx="8712968" cy="5217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20081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20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Акция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«Сдай макулатуру, спаси дерево!»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62237">
                <a:tc>
                  <a:txBody>
                    <a:bodyPr/>
                    <a:lstStyle/>
                    <a:p>
                      <a:r>
                        <a:rPr lang="ru-RU" sz="20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Родительское собрание: </a:t>
                      </a: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«Задачи работы на 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2024-2025 учебный год»</a:t>
                      </a:r>
                      <a:endParaRPr lang="ru-RU" sz="2000" b="1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20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Творческий</a:t>
                      </a:r>
                      <a:r>
                        <a:rPr lang="ru-RU" sz="2000" b="1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конкурс: 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«Самодельная игрушка на новогоднюю ёлку»</a:t>
                      </a:r>
                    </a:p>
                    <a:p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Новогодний  праздник</a:t>
                      </a:r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</a:t>
                      </a:r>
                    </a:p>
                    <a:p>
                      <a:pPr algn="ctr"/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8821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20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Родительское собрание: </a:t>
                      </a:r>
                      <a:r>
                        <a:rPr lang="ru-RU" sz="20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«Речевое развитие детей </a:t>
                      </a:r>
                    </a:p>
                    <a:p>
                      <a:pPr>
                        <a:buNone/>
                      </a:pPr>
                      <a:r>
                        <a:rPr lang="ru-RU" sz="20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2-го года жизни»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Акция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«Помоги птицам»</a:t>
                      </a:r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</a:t>
                      </a:r>
                    </a:p>
                    <a:p>
                      <a:pPr algn="ctr"/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88219">
                <a:tc>
                  <a:txBody>
                    <a:bodyPr/>
                    <a:lstStyle/>
                    <a:p>
                      <a:r>
                        <a:rPr lang="ru-RU" sz="2000" b="1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Мастер-класс: </a:t>
                      </a:r>
                      <a:r>
                        <a:rPr lang="ru-RU" sz="2000" b="0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«Игры на развитие мелкой моторики»</a:t>
                      </a:r>
                    </a:p>
                    <a:p>
                      <a:r>
                        <a:rPr lang="ru-RU" sz="2000" b="1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Акция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«Сдай макулатуру, спаси дерево!»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8046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20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Родительское собрание: 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«Итоги года»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07302">
                <a:tc>
                  <a:txBody>
                    <a:bodyPr/>
                    <a:lstStyle/>
                    <a:p>
                      <a:r>
                        <a:rPr lang="ru-RU" sz="20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Анкетирование  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«Итоги года»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</p:spPr>
        <p:txBody>
          <a:bodyPr>
            <a:noAutofit/>
          </a:bodyPr>
          <a:lstStyle/>
          <a:p>
            <a:r>
              <a:rPr lang="ru-RU" sz="28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образовательной области </a:t>
            </a:r>
            <a:br>
              <a:rPr lang="ru-RU" sz="28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«Социально – коммуникативное развитие»: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Поддерживать пока ещё непродолжительные контакты со сверстниками, интерес к сверстнику;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Формировать элементарные представления: о себе, близких людях, ближайшем предметном окружении;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Создавать условия для получения опыта применения правил социального взаимодействия.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</TotalTime>
  <Words>1230</Words>
  <Application>Microsoft Office PowerPoint</Application>
  <PresentationFormat>Экран (4:3)</PresentationFormat>
  <Paragraphs>161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Муниципальное дошкольное образовательное бюджетное учреждение «Детский сад №5 «Аистёнок» комбинированного вида» г.Волхов</vt:lpstr>
      <vt:lpstr>Слайд 2</vt:lpstr>
      <vt:lpstr>Слайд 3</vt:lpstr>
      <vt:lpstr>Перспективное комплексно – тематическое планирование</vt:lpstr>
      <vt:lpstr>Слайд 5</vt:lpstr>
      <vt:lpstr>Слайд 6</vt:lpstr>
      <vt:lpstr>Наши  проекты:</vt:lpstr>
      <vt:lpstr>Совместные  мероприятия:</vt:lpstr>
      <vt:lpstr>Задачи образовательной области  «Социально – коммуникативное развитие»:</vt:lpstr>
      <vt:lpstr>Задачи образовательной области «Речевое развитие»:</vt:lpstr>
      <vt:lpstr>Задачи образовательной области «Познавательное развитие»:</vt:lpstr>
      <vt:lpstr>Задачи образовательной области  «Художественно – эстетическое развитие»:</vt:lpstr>
      <vt:lpstr>Задачи образовательной области  «Физическое развитие»:</vt:lpstr>
      <vt:lpstr>Планируемые результаты в раннем возрасте (к трем годам):</vt:lpstr>
      <vt:lpstr>Слайд 15</vt:lpstr>
      <vt:lpstr>Слайд 16</vt:lpstr>
      <vt:lpstr>Слайд 17</vt:lpstr>
      <vt:lpstr>Спасибо  за 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Кондрашова Николаева</dc:creator>
  <cp:lastModifiedBy>дом</cp:lastModifiedBy>
  <cp:revision>56</cp:revision>
  <dcterms:created xsi:type="dcterms:W3CDTF">2021-09-30T10:50:06Z</dcterms:created>
  <dcterms:modified xsi:type="dcterms:W3CDTF">2024-10-13T09:35:01Z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259830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S10.3.0</vt:lpwstr>
  </property>
</Properties>
</file>