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76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84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50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05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6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28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62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66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24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23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60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171DD-065B-4BE1-BD52-B5772B1115C4}" type="datetimeFigureOut">
              <a:rPr lang="ru-RU" smtClean="0"/>
              <a:pPr/>
              <a:t>07.05.2024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D71B-AE44-46D1-87D4-6487D3C939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0.png" Type="http://schemas.openxmlformats.org/officeDocument/2006/relationships/image"/><Relationship Id="rId4" Target="../media/image9.pn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4829" y="404262"/>
            <a:ext cx="9030102" cy="1251283"/>
          </a:xfrm>
        </p:spPr>
        <p:txBody>
          <a:bodyPr>
            <a:noAutofit/>
          </a:bodyPr>
          <a:lstStyle/>
          <a:p>
            <a:r>
              <a:rPr dirty="0" lang="ru-RU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/>
            </a:r>
            <a:br>
              <a:rPr dirty="0" lang="ru-RU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dirty="0" lang="ru-RU" sz="2400">
                <a:latin charset="0" panose="02020603050405020304" pitchFamily="18" typeface="Times New Roman"/>
                <a:cs charset="0" panose="02020603050405020304" pitchFamily="18" typeface="Times New Roman"/>
              </a:rPr>
              <a:t/>
            </a:r>
            <a:br>
              <a:rPr dirty="0" lang="ru-RU" sz="2400"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dirty="0" lang="ru-RU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/>
            </a:r>
            <a:br>
              <a:rPr dirty="0" lang="ru-RU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dirty="0" lang="ru-RU" sz="2400">
                <a:latin charset="0" panose="02020603050405020304" pitchFamily="18" typeface="Times New Roman"/>
                <a:cs charset="0" panose="02020603050405020304" pitchFamily="18" typeface="Times New Roman"/>
              </a:rPr>
              <a:t/>
            </a:r>
            <a:br>
              <a:rPr dirty="0" lang="ru-RU" sz="2400"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dirty="0" lang="ru-RU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Муниципальное </a:t>
            </a:r>
            <a:r>
              <a:rPr dirty="0" lang="ru-RU" sz="2400">
                <a:latin charset="0" panose="02020603050405020304" pitchFamily="18" typeface="Times New Roman"/>
                <a:cs charset="0" panose="02020603050405020304" pitchFamily="18" typeface="Times New Roman"/>
              </a:rPr>
              <a:t>дошкольное общеобразовательное бюджетное учреждение «Детский сад №5 «Аистёнок» г. Волхов</a:t>
            </a:r>
            <a:br>
              <a:rPr dirty="0" lang="ru-RU" sz="2400"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endParaRPr dirty="0" lang="ru-RU" sz="2400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 type="subTitle"/>
          </p:nvPr>
        </p:nvSpPr>
        <p:spPr>
          <a:xfrm>
            <a:off x="2475296" y="1782863"/>
            <a:ext cx="8545629" cy="4491813"/>
          </a:xfrm>
        </p:spPr>
        <p:txBody>
          <a:bodyPr>
            <a:normAutofit/>
          </a:bodyPr>
          <a:lstStyle/>
          <a:p>
            <a:r>
              <a:rPr b="1" dirty="0" i="1" lang="ru-RU" smtClean="0" sz="40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 </a:t>
            </a:r>
          </a:p>
          <a:p>
            <a:r>
              <a:rPr b="1" dirty="0" i="1" lang="ru-RU" smtClean="0" sz="40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«Заиграй-ка балалайка, ты </a:t>
            </a:r>
            <a:r>
              <a:rPr b="1" dirty="0" err="1" i="1" lang="ru-RU" smtClean="0" sz="40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гармошечка</a:t>
            </a:r>
            <a:r>
              <a:rPr b="1" dirty="0" i="1" lang="ru-RU" smtClean="0" sz="40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 подпой!»</a:t>
            </a:r>
          </a:p>
          <a:p>
            <a:r>
              <a:rPr dirty="0" lang="ru-RU" smtClean="0" sz="3000">
                <a:latin charset="0" panose="02020603050405020304" pitchFamily="18" typeface="Times New Roman"/>
                <a:cs charset="0" panose="02020603050405020304" pitchFamily="18" typeface="Times New Roman"/>
              </a:rPr>
              <a:t>Вторая группа раннего возраста «Теремок» общеразвивающей направленности</a:t>
            </a:r>
          </a:p>
          <a:p>
            <a:pPr algn="r"/>
            <a:r>
              <a:rPr dirty="0" lang="ru-RU" smtClean="0" sz="3000">
                <a:latin charset="0" panose="02020603050405020304" pitchFamily="18" typeface="Times New Roman"/>
                <a:cs charset="0" panose="02020603050405020304" pitchFamily="18" typeface="Times New Roman"/>
              </a:rPr>
              <a:t>Воспитатели: Сахарова С.Н.</a:t>
            </a:r>
          </a:p>
          <a:p>
            <a:pPr algn="r"/>
            <a:r>
              <a:rPr dirty="0" lang="ru-RU" smtClean="0" sz="3000">
                <a:latin charset="0" panose="02020603050405020304" pitchFamily="18" typeface="Times New Roman"/>
                <a:cs charset="0" panose="02020603050405020304" pitchFamily="18" typeface="Times New Roman"/>
              </a:rPr>
              <a:t>Макеева А.В.</a:t>
            </a:r>
            <a:endParaRPr dirty="0" lang="ru-RU" sz="3000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cstate="print" r:embed="rId2"/>
          <a:srcRect b="304"/>
          <a:stretch/>
        </p:blipFill>
        <p:spPr>
          <a:xfrm rot="19600439">
            <a:off x="715522" y="1967289"/>
            <a:ext cx="2712955" cy="18659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68" y="4199825"/>
            <a:ext cx="3544233" cy="265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250" spd="slow">
        <p:cut/>
      </p:transition>
    </mc:Choice>
    <mc:Fallback xmlns="">
      <p:transition spd="slow">
        <p:cut/>
      </p:transition>
    </mc:Fallback>
  </mc:AlternateContent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6028"/>
            <a:ext cx="10515600" cy="115466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приобщение детей к истокам русской народной культуры, ознакомление  детей с народными музыкальными инструментами.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6193"/>
            <a:ext cx="10515600" cy="488731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lvl="0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Формировать у детей представление о народных музыкальных инструментах: балалайка, гармошка.</a:t>
            </a:r>
          </a:p>
          <a:p>
            <a:pPr lvl="0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Обогащать речь детей за счёт слов: гармошка, балалайка, струны, кнопки, деревянные, играет, балалаечник, гармонист, звук.  </a:t>
            </a:r>
          </a:p>
          <a:p>
            <a:pPr lvl="0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Продолжать формировать у детей умение внимательно слушать воспитателя, отвечать на вопросы, повторять слова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Продолжать развивать у детей умение рисовать прямые горизонтальные линии и округлые линии, пользоваться фломастером, восковым мелком, карандашом.</a:t>
            </a:r>
          </a:p>
          <a:p>
            <a:pPr lvl="0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Развивать внимание, слуховое восприятие, память, воображение.</a:t>
            </a:r>
          </a:p>
          <a:p>
            <a:pPr lvl="0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Воспитывать интерес к устному народному творчеству, народному музыкальному творчеству.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16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2354" y="468463"/>
            <a:ext cx="7738712" cy="11582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гости к Маше мы пришли, в избе котика нашли!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66" y="977774"/>
            <a:ext cx="5249435" cy="295895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FFC00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423" y="2842788"/>
            <a:ext cx="5476114" cy="308673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FFC00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707" y="3137836"/>
            <a:ext cx="3988987" cy="37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4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573" y="509504"/>
            <a:ext cx="6269304" cy="2021940"/>
          </a:xfrm>
        </p:spPr>
        <p:txBody>
          <a:bodyPr>
            <a:noAutofit/>
          </a:bodyPr>
          <a:lstStyle/>
          <a:p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Есть у котика друзья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Познакомлю с ними я!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Зайка и лисичка – хитрая сестричка!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В гости в избу забежали,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С ребятишками играли!</a:t>
            </a:r>
            <a:endParaRPr b="1" dirty="0" i="1" lang="ru-RU" sz="2800">
              <a:solidFill>
                <a:srgbClr val="FF000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1638650" y="2831626"/>
            <a:ext cx="5649956" cy="3179875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" l="1" r="-1687" t="90"/>
          <a:stretch/>
        </p:blipFill>
        <p:spPr>
          <a:xfrm>
            <a:off x="7682378" y="596766"/>
            <a:ext cx="2963162" cy="4119612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" r="1"/>
          <a:stretch/>
        </p:blipFill>
        <p:spPr>
          <a:xfrm>
            <a:off x="6140917" y="3172791"/>
            <a:ext cx="4427621" cy="26902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934" y="3455470"/>
            <a:ext cx="3306278" cy="330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4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250" spd="slow">
        <p:cut/>
      </p:transition>
    </mc:Choice>
    <mc:Fallback xmlns="">
      <p:transition spd="slow">
        <p:cut/>
      </p:transition>
    </mc:Fallback>
  </mc:AlternateContent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2630" y="422877"/>
            <a:ext cx="4474945" cy="1325563"/>
          </a:xfrm>
        </p:spPr>
        <p:txBody>
          <a:bodyPr>
            <a:noAutofit/>
          </a:bodyPr>
          <a:lstStyle/>
          <a:p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Зайка-зайка, поиграй-ка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Нам на балалаечке!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Ты, лисичка, не сиди,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Под гармошку попляши!</a:t>
            </a:r>
            <a:endParaRPr b="1" dirty="0" i="1" lang="ru-RU" sz="2800">
              <a:solidFill>
                <a:srgbClr val="FF000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" t="87"/>
          <a:stretch/>
        </p:blipFill>
        <p:spPr>
          <a:xfrm>
            <a:off x="9449527" y="2174359"/>
            <a:ext cx="2206665" cy="3287026"/>
          </a:xfrm>
          <a:prstGeom prst="rect">
            <a:avLst/>
          </a:prstGeom>
          <a:ln cap="sq" w="38100">
            <a:solidFill>
              <a:schemeClr val="accent1"/>
            </a:solidFill>
            <a:prstDash val="solid"/>
            <a:miter lim="800000"/>
          </a:ln>
          <a:effectLst>
            <a:outerShdw algn="tl" blurRad="50800" dir="2700000" dist="38100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" r="-843"/>
          <a:stretch/>
        </p:blipFill>
        <p:spPr>
          <a:xfrm>
            <a:off x="705169" y="3027336"/>
            <a:ext cx="2733167" cy="3452433"/>
          </a:xfrm>
          <a:prstGeom prst="rect">
            <a:avLst/>
          </a:prstGeom>
          <a:ln cap="sq" w="38100">
            <a:solidFill>
              <a:schemeClr val="accent1"/>
            </a:solidFill>
            <a:prstDash val="solid"/>
            <a:miter lim="800000"/>
          </a:ln>
          <a:effectLst>
            <a:outerShdw algn="tl" blurRad="50800" dir="2700000" dist="38100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446" y="3512086"/>
            <a:ext cx="4803584" cy="2707645"/>
          </a:xfrm>
          <a:prstGeom prst="rect">
            <a:avLst/>
          </a:prstGeom>
          <a:ln cap="sq" w="38100">
            <a:solidFill>
              <a:schemeClr val="accent1"/>
            </a:solidFill>
            <a:prstDash val="solid"/>
            <a:miter lim="800000"/>
          </a:ln>
          <a:effectLst>
            <a:outerShdw algn="tl" blurRad="50800" dir="2700000" dist="38100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11" y="188834"/>
            <a:ext cx="4690551" cy="2643932"/>
          </a:xfrm>
          <a:prstGeom prst="rect">
            <a:avLst/>
          </a:prstGeom>
          <a:ln cap="sq" w="38100">
            <a:solidFill>
              <a:schemeClr val="accent1"/>
            </a:solidFill>
            <a:prstDash val="solid"/>
            <a:miter lim="800000"/>
          </a:ln>
          <a:effectLst>
            <a:outerShdw algn="tl" blurRad="50800" dir="2700000" dist="38100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cstate="print" r:embed="rId6"/>
          <a:srcRect b="304"/>
          <a:stretch/>
        </p:blipFill>
        <p:spPr>
          <a:xfrm rot="19600439">
            <a:off x="5239449" y="1241870"/>
            <a:ext cx="2712955" cy="186594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 r:embed="rId6"/>
          <a:srcRect b="304"/>
          <a:stretch/>
        </p:blipFill>
        <p:spPr>
          <a:xfrm rot="19600439">
            <a:off x="5296578" y="1241385"/>
            <a:ext cx="2712955" cy="186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250" spd="slow">
        <p:cut/>
      </p:transition>
    </mc:Choice>
    <mc:Fallback xmlns="">
      <p:transition spd="slow">
        <p:cut/>
      </p:transition>
    </mc:Fallback>
  </mc:AlternateContent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645" l="7" r="18" t="117"/>
          <a:stretch/>
        </p:blipFill>
        <p:spPr>
          <a:xfrm>
            <a:off x="706466" y="315226"/>
            <a:ext cx="4025592" cy="2954956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693" y="394635"/>
            <a:ext cx="4645307" cy="2618429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t="93"/>
          <a:stretch/>
        </p:blipFill>
        <p:spPr>
          <a:xfrm>
            <a:off x="4056215" y="2626484"/>
            <a:ext cx="2435038" cy="3836692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4" t="92"/>
          <a:stretch/>
        </p:blipFill>
        <p:spPr>
          <a:xfrm>
            <a:off x="9483246" y="3327478"/>
            <a:ext cx="2269200" cy="3285255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" l="26" r="-2547" t="52"/>
          <a:stretch/>
        </p:blipFill>
        <p:spPr>
          <a:xfrm>
            <a:off x="1067492" y="3327478"/>
            <a:ext cx="2627697" cy="3128211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4885912" y="394635"/>
            <a:ext cx="2339926" cy="175432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dirty="0" i="1" lang="ru-RU" smtClean="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Ты гармошка заиграй,</a:t>
            </a:r>
          </a:p>
          <a:p>
            <a:pPr algn="ctr"/>
            <a:r>
              <a:rPr b="1" dirty="0" i="1" lang="ru-RU" smtClean="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Песню развесёлую!</a:t>
            </a:r>
          </a:p>
          <a:p>
            <a:pPr algn="ctr"/>
            <a:r>
              <a:rPr b="1" dirty="0" i="1" lang="ru-RU" smtClean="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Мы ребята хороши,</a:t>
            </a:r>
          </a:p>
          <a:p>
            <a:pPr algn="ctr"/>
            <a:r>
              <a:rPr b="1" dirty="0" i="1" lang="ru-RU" smtClean="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Веселимся от души!</a:t>
            </a:r>
          </a:p>
          <a:p>
            <a:endParaRPr dirty="0"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113" y="3805001"/>
            <a:ext cx="3544233" cy="265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7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250" spd="slow">
        <p:cut/>
      </p:transition>
    </mc:Choice>
    <mc:Fallback xmlns="">
      <p:transition spd="slow">
        <p:cut/>
      </p:transition>
    </mc:Fallback>
  </mc:AlternateContent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Вот матрёшка пришла – музыку услышала,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подарила балалайки и гармошки раздала!</a:t>
            </a:r>
            <a:endParaRPr b="1" dirty="0" i="1" lang="ru-RU" sz="2800">
              <a:solidFill>
                <a:srgbClr val="FF000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" l="-192" r="94" t="95"/>
          <a:stretch/>
        </p:blipFill>
        <p:spPr>
          <a:xfrm>
            <a:off x="7898290" y="1612012"/>
            <a:ext cx="4196655" cy="2606903"/>
          </a:xfrm>
          <a:prstGeom prst="rect">
            <a:avLst/>
          </a:prstGeom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>
              <a:rot lat="300000" lon="19800000" rev="0"/>
            </a:camera>
            <a:lightRig dir="t" rig="threePt">
              <a:rot lat="0" lon="0" rev="2700000"/>
            </a:lightRig>
          </a:scene3d>
          <a:sp3d>
            <a:bevelT h="50800" w="63500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" r="81"/>
          <a:stretch/>
        </p:blipFill>
        <p:spPr>
          <a:xfrm>
            <a:off x="501316" y="1612012"/>
            <a:ext cx="4617160" cy="2415921"/>
          </a:xfrm>
          <a:prstGeom prst="rect">
            <a:avLst/>
          </a:prstGeom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>
              <a:rot lat="300000" lon="19800000" rev="0"/>
            </a:camera>
            <a:lightRig dir="t" rig="threePt">
              <a:rot lat="0" lon="0" rev="2700000"/>
            </a:lightRig>
          </a:scene3d>
          <a:sp3d>
            <a:bevelT h="50800" w="63500"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171" y="4106609"/>
            <a:ext cx="4375210" cy="2466183"/>
          </a:xfrm>
          <a:prstGeom prst="rect">
            <a:avLst/>
          </a:prstGeom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>
              <a:rot lat="300000" lon="19800000" rev="0"/>
            </a:camera>
            <a:lightRig dir="t" rig="threePt">
              <a:rot lat="0" lon="0" rev="2700000"/>
            </a:lightRig>
          </a:scene3d>
          <a:sp3d>
            <a:bevelT h="50800" w="63500"/>
          </a:sp3d>
        </p:spPr>
      </p:pic>
    </p:spTree>
    <p:extLst>
      <p:ext uri="{BB962C8B-B14F-4D97-AF65-F5344CB8AC3E}">
        <p14:creationId xmlns:p14="http://schemas.microsoft.com/office/powerpoint/2010/main" val="152036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250" spd="slow">
        <p:cut/>
      </p:transition>
    </mc:Choice>
    <mc:Fallback xmlns="">
      <p:transition spd="slow">
        <p:cut/>
      </p:transition>
    </mc:Fallback>
  </mc:AlternateContent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94" b="-1147"/>
          <a:stretch/>
        </p:blipFill>
        <p:spPr>
          <a:xfrm>
            <a:off x="8313452" y="856648"/>
            <a:ext cx="2668973" cy="473563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87" y="462306"/>
            <a:ext cx="5778206" cy="32570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44714" y="2023588"/>
            <a:ext cx="2898772" cy="441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8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</a:t>
            </a:r>
          </a:p>
          <a:p>
            <a:pPr marL="0" indent="0" algn="ctr">
              <a:buNone/>
            </a:pPr>
            <a:r>
              <a:rPr lang="ru-RU" sz="8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</a:p>
          <a:p>
            <a:pPr marL="0" indent="0" algn="ctr">
              <a:buNone/>
            </a:pPr>
            <a:r>
              <a:rPr lang="ru-RU" sz="8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ru-RU" sz="8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2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187</Words>
  <Application>Microsoft Office PowerPoint</Application>
  <PresentationFormat>Широкоэкранный</PresentationFormat>
  <Paragraphs>25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    Муниципальное дошкольное общеобразовательное бюджетное учреждение «Детский сад №5 «Аистёнок» г. Волхов </vt:lpstr>
      <vt:lpstr>Цель: приобщение детей к истокам русской народной культуры, ознакомление  детей с народными музыкальными инструментами.  </vt:lpstr>
      <vt:lpstr>Презентация PowerPoint</vt:lpstr>
      <vt:lpstr>Есть у котика друзья Познакомлю с ними я! Зайка и лисичка – хитрая сестричка! В гости в избу забежали, С ребятишками играли!</vt:lpstr>
      <vt:lpstr>Зайка-зайка, поиграй-ка Нам на балалаечке! Ты, лисичка, не сиди, Под гармошку попляши!</vt:lpstr>
      <vt:lpstr>Презентация PowerPoint</vt:lpstr>
      <vt:lpstr>Вот матрёшка пришла – музыку услышала, подарила балалайки и гармошки раздала!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общеобразовательное бюджетное учреждение «Детский сад №5 «Аистёнок» г. Волхов</dc:title>
  <dc:creator>Сергей</dc:creator>
  <cp:lastModifiedBy>Admin(Andrey)</cp:lastModifiedBy>
  <cp:revision>12</cp:revision>
  <dcterms:created xsi:type="dcterms:W3CDTF">2024-05-07T13:11:24Z</dcterms:created>
  <dcterms:modified xsi:type="dcterms:W3CDTF">2024-05-07T20:17:43Z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999089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