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10" r:id="rId4"/>
    <p:sldId id="261" r:id="rId5"/>
    <p:sldId id="303" r:id="rId6"/>
    <p:sldId id="320" r:id="rId7"/>
    <p:sldId id="321" r:id="rId8"/>
    <p:sldId id="322" r:id="rId9"/>
    <p:sldId id="347" r:id="rId10"/>
    <p:sldId id="312" r:id="rId11"/>
    <p:sldId id="288" r:id="rId12"/>
    <p:sldId id="304" r:id="rId13"/>
    <p:sldId id="323" r:id="rId14"/>
    <p:sldId id="329" r:id="rId15"/>
    <p:sldId id="330" r:id="rId16"/>
    <p:sldId id="336" r:id="rId17"/>
    <p:sldId id="314" r:id="rId18"/>
    <p:sldId id="316" r:id="rId19"/>
    <p:sldId id="305" r:id="rId20"/>
    <p:sldId id="306" r:id="rId21"/>
    <p:sldId id="337" r:id="rId22"/>
    <p:sldId id="344" r:id="rId23"/>
    <p:sldId id="317" r:id="rId24"/>
    <p:sldId id="307" r:id="rId25"/>
    <p:sldId id="308" r:id="rId26"/>
    <p:sldId id="309" r:id="rId27"/>
    <p:sldId id="333" r:id="rId28"/>
    <p:sldId id="346" r:id="rId29"/>
    <p:sldId id="343" r:id="rId30"/>
    <p:sldId id="318" r:id="rId31"/>
    <p:sldId id="302" r:id="rId32"/>
    <p:sldId id="331" r:id="rId33"/>
    <p:sldId id="338" r:id="rId34"/>
    <p:sldId id="319" r:id="rId35"/>
    <p:sldId id="334" r:id="rId36"/>
    <p:sldId id="339" r:id="rId37"/>
    <p:sldId id="340" r:id="rId38"/>
    <p:sldId id="332" r:id="rId39"/>
    <p:sldId id="341" r:id="rId40"/>
    <p:sldId id="335" r:id="rId41"/>
    <p:sldId id="342" r:id="rId42"/>
    <p:sldId id="285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E05"/>
    <a:srgbClr val="502604"/>
    <a:srgbClr val="4D2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628" autoAdjust="0"/>
  </p:normalViewPr>
  <p:slideViewPr>
    <p:cSldViewPr>
      <p:cViewPr varScale="1">
        <p:scale>
          <a:sx n="104" d="100"/>
          <a:sy n="104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76F9C-C618-43F8-A914-D91B929D6A26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73F1E-6464-4F19-839D-C5AF72A72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94EA-196D-44C9-99E4-05F820C2ABA5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18B2-E062-4D2B-841A-9B5D53F42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DEDD-FDC6-422D-B8DA-3CF7F90D69B8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B83-96EC-464A-8E53-350FCC40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D4F0-3A1F-4FD4-BCC8-335BDF1FD835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3CFF-6737-499D-A360-49799C828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E444-595E-4203-AC87-0F6289D09C33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3ABA9-9A09-433A-90ED-82F9EBAE2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78B8-49C7-496B-8DD8-7DF63F129812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EE7B-0FE9-4BC9-A915-45787EFF7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53C4-AF68-44A7-81CD-64FD891461B1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754C-88D8-4C6B-BD1B-BAC3382F7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298D-1F73-4CF8-8AC4-DF6B1833C55A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9F7FA-CE7B-436D-9ACA-3C19FD782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4BA7-BCC1-4100-9D76-E1860977ADDA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3DD6-BECE-4E08-AF1F-730E23883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9BF5C-88F7-4ECF-A9D6-7FBF5C4B52E3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449D-0482-4341-8E6F-F67AB561A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2C74-E5A1-4221-B37D-4C3DE135740F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C14F-E4B9-41B3-AFFC-CF0D247AD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03607-0AE2-45FE-B5D2-D9BD1B8E91CB}" type="datetimeFigureOut">
              <a:rPr lang="ru-RU"/>
              <a:pPr>
                <a:defRPr/>
              </a:pPr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63930-A121-4CCC-AD76-67AAA0CF5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2019" cy="309634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«Детский сад №5 «Аистёнок» комбинированного вида» г.Волхов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 на тему:                      «Итоги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2024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учебного года»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886200"/>
            <a:ext cx="6840537" cy="1847056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 группа раннего возраста «Теремок»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направленности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 Сахарова С.Н.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Макеева А.В.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 на летний период 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Развивать умение принимать на себя разные социальные роли и действовать в соответствии с ними, анализировать действия и поступки, управлять своим поведением.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Развивать элементарные представления о том, что такое хорошо, что такое плохо.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Формировать первичные представления о малой родине: напоминать детям название города (улицы), в котором живут.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</a:t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развитие»: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Развивать разные виды восприятия: зрительного, слухового, осязательного, вкусового, обонятельного;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Развивать наглядно-действенное мышление в процессе решения познавательных практических задач;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Совершенствовать обследовательские действия: выделение цвета, формы, величины как особых признаков предметов, поощрять сравнение предметов между собой по этим признакам и количеству, использовать один предмет в качестве образца, подбирая пары, группы;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Формировать у детей простейшие представления о геометрических фигурах, величине и количестве предметов на основе чувственного познания;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первоначальные представления о себе и близких людях, эмоционально-положительное отношение к членам семьи и людям ближайшего окружения, о деятельности взрослых;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 Расширять представления о населенном пункте, в котором живет ребёнок, его достопримечательностях, эмоционально откликаться на праздничное убранство дома,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детского сада;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 Организовывать взаимодействие и знакомить с животными и растениями ближайшего окружения, их названиями, строением и отличительными особенностями, некоторыми объектами неживой природы;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 Развивать способность наблюдать за явлениями природы, воспитывать бережное отношение к животным и растениям.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4" name="Содержимое 3" descr="1VFLWcLwpt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4259857" cy="2399498"/>
          </a:xfrm>
        </p:spPr>
      </p:pic>
      <p:pic>
        <p:nvPicPr>
          <p:cNvPr id="1026" name="Picture 2" descr="C:\Users\светлана сахарова\Desktop\май 24 фото для презентации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6672"/>
            <a:ext cx="2409732" cy="3212976"/>
          </a:xfrm>
          <a:prstGeom prst="rect">
            <a:avLst/>
          </a:prstGeom>
          <a:noFill/>
        </p:spPr>
      </p:pic>
      <p:pic>
        <p:nvPicPr>
          <p:cNvPr id="1027" name="Picture 3" descr="C:\Users\светлана сахарова\Desktop\май 24 фото для презентации\_8A2-5qv9f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3552395" cy="2664296"/>
          </a:xfrm>
          <a:prstGeom prst="rect">
            <a:avLst/>
          </a:prstGeom>
          <a:noFill/>
        </p:spPr>
      </p:pic>
      <p:pic>
        <p:nvPicPr>
          <p:cNvPr id="1029" name="Picture 5" descr="C:\Users\светлана сахарова\Desktop\IMG_20230911_1025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789040"/>
            <a:ext cx="3384375" cy="2538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5" name="Содержимое 4" descr="EJk3fmlDPk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84268" y="620689"/>
            <a:ext cx="2152039" cy="3816424"/>
          </a:xfrm>
        </p:spPr>
      </p:pic>
      <p:pic>
        <p:nvPicPr>
          <p:cNvPr id="2051" name="Picture 3" descr="C:\Users\светлана сахарова\Desktop\май 24 фото для презентации\HEsUH4Dkp_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2180853" cy="3240360"/>
          </a:xfrm>
          <a:prstGeom prst="rect">
            <a:avLst/>
          </a:prstGeom>
          <a:noFill/>
        </p:spPr>
      </p:pic>
      <p:pic>
        <p:nvPicPr>
          <p:cNvPr id="2053" name="Picture 5" descr="C:\Users\светлана сахарова\Desktop\IMG_20230904_091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3168352" cy="2376264"/>
          </a:xfrm>
          <a:prstGeom prst="rect">
            <a:avLst/>
          </a:prstGeom>
          <a:noFill/>
        </p:spPr>
      </p:pic>
      <p:pic>
        <p:nvPicPr>
          <p:cNvPr id="7" name="Picture 2" descr="G:\Ю.А. На оплату проект Теремок\фотографии февраль 24г\игровая деят\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284984"/>
            <a:ext cx="22142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ещё к презентации\c6rGtqGKKB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620688"/>
            <a:ext cx="3168352" cy="2376264"/>
          </a:xfrm>
          <a:prstGeom prst="rect">
            <a:avLst/>
          </a:prstGeom>
          <a:noFill/>
        </p:spPr>
      </p:pic>
      <p:pic>
        <p:nvPicPr>
          <p:cNvPr id="5122" name="Picture 2" descr="C:\Users\светлана сахарова\Desktop\май 24 фото для презентации\ehwd8EgKi-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620688"/>
            <a:ext cx="178659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4" name="Содержимое 3" descr="TytiLtt_Vb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548680"/>
            <a:ext cx="2976331" cy="2232248"/>
          </a:xfrm>
        </p:spPr>
      </p:pic>
      <p:pic>
        <p:nvPicPr>
          <p:cNvPr id="7" name="Picture 2" descr="C:\Users\светлана сахарова\Desktop\май 24 фото для презентации\AGcg-ueaX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1649343" cy="2924944"/>
          </a:xfrm>
          <a:prstGeom prst="rect">
            <a:avLst/>
          </a:prstGeom>
          <a:noFill/>
        </p:spPr>
      </p:pic>
      <p:pic>
        <p:nvPicPr>
          <p:cNvPr id="12290" name="Picture 2" descr="D:\ещё к презентации\UnjWN_AUYl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501008"/>
            <a:ext cx="3024336" cy="2268252"/>
          </a:xfrm>
          <a:prstGeom prst="rect">
            <a:avLst/>
          </a:prstGeom>
          <a:noFill/>
        </p:spPr>
      </p:pic>
      <p:pic>
        <p:nvPicPr>
          <p:cNvPr id="12291" name="Picture 3" descr="D:\ещё к презентации\yC0jxPRwnM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04664"/>
            <a:ext cx="2296648" cy="3062197"/>
          </a:xfrm>
          <a:prstGeom prst="rect">
            <a:avLst/>
          </a:prstGeom>
          <a:noFill/>
        </p:spPr>
      </p:pic>
      <p:pic>
        <p:nvPicPr>
          <p:cNvPr id="12292" name="Picture 4" descr="D:\ещё к презентации\cBUBwBTDA-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933056"/>
            <a:ext cx="2880320" cy="2160240"/>
          </a:xfrm>
          <a:prstGeom prst="rect">
            <a:avLst/>
          </a:prstGeom>
          <a:noFill/>
        </p:spPr>
      </p:pic>
      <p:pic>
        <p:nvPicPr>
          <p:cNvPr id="6" name="Picture 4" descr="C:\Users\светлана сахарова\Desktop\май 24 фото для презентации\lUdD3MBhW9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3429000"/>
            <a:ext cx="198597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5122" name="Picture 2" descr="D:\ещё к презентации\7NveHflPTp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96952"/>
            <a:ext cx="3240360" cy="2807532"/>
          </a:xfrm>
          <a:prstGeom prst="rect">
            <a:avLst/>
          </a:prstGeom>
          <a:noFill/>
        </p:spPr>
      </p:pic>
      <p:pic>
        <p:nvPicPr>
          <p:cNvPr id="5123" name="Picture 3" descr="D:\май 24 фото для презентации\UajdDmsiX4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764704"/>
            <a:ext cx="1970879" cy="4071527"/>
          </a:xfrm>
          <a:prstGeom prst="rect">
            <a:avLst/>
          </a:prstGeom>
          <a:noFill/>
        </p:spPr>
      </p:pic>
      <p:pic>
        <p:nvPicPr>
          <p:cNvPr id="4099" name="Picture 3" descr="C:\Users\светлана сахарова\Desktop\май 24 фото для презентации\BiiYe9hY18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36712"/>
            <a:ext cx="228576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 на летний период: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у детей любознательности и познавательной мотивации, развитию воображения и творческой активности.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Побуждать детей сравнивать две равные (неравные) группы предметов.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Различать понятия «много и много»,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мало», «много и один».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Сравнивать два предмета по размеру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длиннее-короче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выше-ниже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больше-меньше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Различать форму окружающих предметов, используя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предэталонные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представления о шаре, кубе, круге, квадрате.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Различать основные цвета: красный, жёлтый, синий, зелёный, белый, чёрный.</a:t>
            </a:r>
          </a:p>
          <a:p>
            <a:pPr algn="just">
              <a:buFont typeface="Wingdings" pitchFamily="2" charset="2"/>
              <a:buChar char="ü"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Закреплять знания детей различать пространственные направления от себя: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вверху-внизу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впереди-сзади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(позади),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справа-слева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Различать правую и левую руки.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Закреплять умение ориентироваться в частях суток: день-ночь, утро-вечер.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Обращать внимание на характерные особенности времени года.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Воспитывать любовь к природе и бережное отношение к ней.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Закреплять знания детей об основах безопасного поведения на дороге, в природе, о личной безопасности.</a:t>
            </a:r>
          </a:p>
          <a:p>
            <a:pPr algn="just">
              <a:buFont typeface="Wingdings" pitchFamily="2" charset="2"/>
              <a:buChar char="ü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</a:t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«Речевое развитие»: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19256" cy="4824536"/>
          </a:xfrm>
        </p:spPr>
        <p:txBody>
          <a:bodyPr/>
          <a:lstStyle/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словаря: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обогащать словарь детей существительными, глаголами, прилагательными, наречиями и формировать умение использовать данные слова в речи;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Звуковая культура речи: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упражнять детей в правильном произношении гласных и согласных звуков, звукоподражаний, отельных слов, с разной силой голоса и в разном темпе;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Грамматический строй речи: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умение согласовывать существительные и местоимения с глаголами, составлять фразы из 3-4 слов;</a:t>
            </a:r>
          </a:p>
          <a:p>
            <a:pPr marL="457200" indent="-45720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256584"/>
          </a:xfrm>
        </p:spPr>
        <p:txBody>
          <a:bodyPr rtlCol="0">
            <a:normAutofit lnSpcReduction="10000"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Приобщение детей (в соответствии с возрастными особенностями) к базовым ценностям российского народа -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ценностей.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(структурирование) содержания образовательной деятельности на основе учёта возрастных и индивидуальных особенностей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>
              <a:solidFill>
                <a:srgbClr val="5F2E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Связная речь: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развивать у детей умения понимать речь педагога, отвечать на вопросы; рассказывать об окружающем в 2-4 предложениях;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 к художественной литературе: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детей умение воспринимать небольшие по объему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сказки и рассказы с наглядным сопровождением (и без него);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побуждать договаривать и произносить четверостишия уже известных ребёнку стихов и песенок, воспроизводить игровые действия, движения персонажей;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умение отвечать на вопросы по содержанию прочитанных произведений;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побуждать рассматривать книги и иллюстрации вместе с педагогом и самостоятельно.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4098" name="Picture 2" descr="G:\7 мая фото к презентации\59el9itBHw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645024"/>
            <a:ext cx="3250643" cy="2697163"/>
          </a:xfrm>
          <a:prstGeom prst="rect">
            <a:avLst/>
          </a:prstGeom>
          <a:noFill/>
        </p:spPr>
      </p:pic>
      <p:pic>
        <p:nvPicPr>
          <p:cNvPr id="4099" name="Picture 3" descr="G:\7 мая фото к презентации\23IG6qc1FD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2358411" cy="3186138"/>
          </a:xfrm>
          <a:prstGeom prst="rect">
            <a:avLst/>
          </a:prstGeom>
          <a:noFill/>
        </p:spPr>
      </p:pic>
      <p:pic>
        <p:nvPicPr>
          <p:cNvPr id="4100" name="Picture 4" descr="G:\7 мая фото к презентации\YsTs2BjoAN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48680"/>
            <a:ext cx="2728551" cy="2880320"/>
          </a:xfrm>
          <a:prstGeom prst="rect">
            <a:avLst/>
          </a:prstGeom>
          <a:noFill/>
        </p:spPr>
      </p:pic>
      <p:pic>
        <p:nvPicPr>
          <p:cNvPr id="3076" name="Picture 4" descr="G:\ФОТОГРАФИИ 23-24 уч.год\ФОТО НОВАЯ ГРУППА 23-24год\IMG_20230913_0852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76672"/>
            <a:ext cx="2355726" cy="3140968"/>
          </a:xfrm>
          <a:prstGeom prst="rect">
            <a:avLst/>
          </a:prstGeom>
          <a:noFill/>
        </p:spPr>
      </p:pic>
      <p:pic>
        <p:nvPicPr>
          <p:cNvPr id="7" name="Picture 4" descr="C:\Users\светлана сахарова\Desktop\ещё раз\UJReNYUo4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573016"/>
            <a:ext cx="3312368" cy="2794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4098" name="Picture 2" descr="C:\Users\светлана сахарова\Desktop\ещё раз\K0v-WJ7to7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0968"/>
            <a:ext cx="2214246" cy="2952328"/>
          </a:xfrm>
          <a:prstGeom prst="rect">
            <a:avLst/>
          </a:prstGeom>
          <a:noFill/>
        </p:spPr>
      </p:pic>
      <p:pic>
        <p:nvPicPr>
          <p:cNvPr id="4099" name="Picture 3" descr="C:\Users\светлана сахарова\Desktop\ещё раз\p6Uj_phh5R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645024"/>
            <a:ext cx="3322044" cy="2664296"/>
          </a:xfrm>
          <a:prstGeom prst="rect">
            <a:avLst/>
          </a:prstGeom>
          <a:noFill/>
        </p:spPr>
      </p:pic>
      <p:pic>
        <p:nvPicPr>
          <p:cNvPr id="4101" name="Picture 5" descr="C:\Users\светлана сахарова\Desktop\ещё раз\KA74jMxtsw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76672"/>
            <a:ext cx="3312368" cy="2484276"/>
          </a:xfrm>
          <a:prstGeom prst="rect">
            <a:avLst/>
          </a:prstGeom>
          <a:noFill/>
        </p:spPr>
      </p:pic>
      <p:pic>
        <p:nvPicPr>
          <p:cNvPr id="9" name="Picture 5" descr="G:\7 мая фото к презентации\ob1be0w9NW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6672"/>
            <a:ext cx="4732054" cy="2805766"/>
          </a:xfrm>
          <a:prstGeom prst="rect">
            <a:avLst/>
          </a:prstGeom>
          <a:noFill/>
        </p:spPr>
      </p:pic>
      <p:pic>
        <p:nvPicPr>
          <p:cNvPr id="4102" name="Picture 6" descr="C:\Users\светлана сахарова\Desktop\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356992"/>
            <a:ext cx="2011100" cy="298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373616" cy="58326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 на летний период: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Расширять и активизировать словарный запас детей 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Понимать обобщающие слова (одежда, посуда, мебель, овощи и т.д.)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Внятно произносить в словах гласные (а, у, и, о, э) и некоторые согласные звуки (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п-б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т-д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к-г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ф-в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т-с,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з-ц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Вовлекать детей в разговор во время рассматривания предметов, иллюстраций, наблюдений за животными, мультфильмов.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Формировать потребность в регулярном чтении (соответствующие возрасту) художественных произведений.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</a:t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«Художественно – эстетическое развитие»: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Приобщение к искусству: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 детей художественное восприятие (смотреть, слушать и испытывать радость) в процессе ознакомления с произведениями музыкального, изобразительного искусства, природой;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народными игрушками (дымковской,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богородской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матрешкой и другими);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поддерживать интерес к малым формам фольклора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пестушки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прибаутки);</a:t>
            </a:r>
          </a:p>
          <a:p>
            <a:pPr>
              <a:buNone/>
            </a:pPr>
            <a:r>
              <a:rPr lang="ru-RU" sz="2400" dirty="0" smtClean="0"/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интерес к изобразительной деятельности (рисованию, лепке) совместно со взрослым и самостоятельно;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 правильно держать карандаш, кисть,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со свойствами глины, пластилина, пластической массы.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Конструктивная деятельность: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детей с деталями (кубик, кирпичик, трехгранная призма, пластина, цилиндр), с вариантами расположения строительных форм на плоскости;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интерес к конструктивной деятельности, поддерживать желание детей строить самостоятельно.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Музыкальная деятельность: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интерес к музыке, желание слушать музыку, подпевать, выполнять простейшие танцевальные движения;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пробуждать интерес к театрализованной игре путем первого опыта общения с персонажем, расширения контактов со взрослым;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деятельность: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привлекать детей к посильному участию в играх, театрализованных представлениях, забавах, развлечениях и праздниках;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умение следить за действиями игрушек, сказочных героев, адекватно реагировать на них;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навык перевоплощения детей в образы сказочных героев.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8194" name="Picture 2" descr="C:\Users\светлана сахарова\Desktop\IMG_20230922_1616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2880321" cy="2160241"/>
          </a:xfrm>
          <a:prstGeom prst="rect">
            <a:avLst/>
          </a:prstGeom>
          <a:noFill/>
        </p:spPr>
      </p:pic>
      <p:pic>
        <p:nvPicPr>
          <p:cNvPr id="8195" name="Picture 3" descr="G:\Ю.А. На оплату проект Теремок\фотографии февраль 24г\игровая деят\IMG_20240222_1558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73292"/>
            <a:ext cx="2376264" cy="3168352"/>
          </a:xfrm>
          <a:prstGeom prst="rect">
            <a:avLst/>
          </a:prstGeom>
          <a:noFill/>
        </p:spPr>
      </p:pic>
      <p:pic>
        <p:nvPicPr>
          <p:cNvPr id="4098" name="Picture 2" descr="D:\ещё к презентации\StW1xnWhs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2448272" cy="2762618"/>
          </a:xfrm>
          <a:prstGeom prst="rect">
            <a:avLst/>
          </a:prstGeom>
          <a:noFill/>
        </p:spPr>
      </p:pic>
      <p:pic>
        <p:nvPicPr>
          <p:cNvPr id="5122" name="Picture 2" descr="G:\7 мая фото к презентации\Aaes842Kg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77072"/>
            <a:ext cx="2664296" cy="2119273"/>
          </a:xfrm>
          <a:prstGeom prst="rect">
            <a:avLst/>
          </a:prstGeom>
          <a:noFill/>
        </p:spPr>
      </p:pic>
      <p:pic>
        <p:nvPicPr>
          <p:cNvPr id="3074" name="Picture 2" descr="C:\Users\светлана сахарова\Desktop\ещё раз\ecdZlSInf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501008"/>
            <a:ext cx="2421892" cy="2840491"/>
          </a:xfrm>
          <a:prstGeom prst="rect">
            <a:avLst/>
          </a:prstGeom>
          <a:noFill/>
        </p:spPr>
      </p:pic>
      <p:pic>
        <p:nvPicPr>
          <p:cNvPr id="3075" name="Picture 3" descr="C:\Users\светлана сахарова\Desktop\ещё раз\GylBhVYRsx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572684"/>
            <a:ext cx="216024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8195" name="Picture 3" descr="C:\Users\светлана сахарова\Desktop\vpDZxswzh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3916532" cy="2817155"/>
          </a:xfrm>
          <a:prstGeom prst="rect">
            <a:avLst/>
          </a:prstGeom>
          <a:noFill/>
        </p:spPr>
      </p:pic>
      <p:pic>
        <p:nvPicPr>
          <p:cNvPr id="1026" name="Picture 2" descr="C:\Users\светлана сахарова\Desktop\э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92696"/>
            <a:ext cx="2569468" cy="3083362"/>
          </a:xfrm>
          <a:prstGeom prst="rect">
            <a:avLst/>
          </a:prstGeom>
          <a:noFill/>
        </p:spPr>
      </p:pic>
      <p:pic>
        <p:nvPicPr>
          <p:cNvPr id="4" name="Picture 4" descr="C:\Users\светлана сахарова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5980" y="476672"/>
            <a:ext cx="2182351" cy="3024336"/>
          </a:xfrm>
          <a:prstGeom prst="rect">
            <a:avLst/>
          </a:prstGeom>
          <a:noFill/>
        </p:spPr>
      </p:pic>
      <p:pic>
        <p:nvPicPr>
          <p:cNvPr id="8" name="Picture 3" descr="C:\Users\светлана сахарова\Desktop\май 24 фото для презентации\-Y4D5Iv_wko —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861048"/>
            <a:ext cx="2520280" cy="2544130"/>
          </a:xfrm>
          <a:prstGeom prst="rect">
            <a:avLst/>
          </a:prstGeom>
          <a:noFill/>
        </p:spPr>
      </p:pic>
      <p:pic>
        <p:nvPicPr>
          <p:cNvPr id="1029" name="Picture 5" descr="C:\Users\светлана сахарова\Desktop\май 24 фото для презентации\iYCHDeX2Pf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620688"/>
            <a:ext cx="2088232" cy="27843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6146" name="Picture 2" descr="G:\7 мая фото к презентации\eq-g05rywE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052736"/>
            <a:ext cx="3658485" cy="2232248"/>
          </a:xfrm>
          <a:prstGeom prst="rect">
            <a:avLst/>
          </a:prstGeom>
          <a:noFill/>
        </p:spPr>
      </p:pic>
      <p:pic>
        <p:nvPicPr>
          <p:cNvPr id="6148" name="Picture 4" descr="G:\7 мая фото к презентации\mOFVaFDyd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3827635" cy="2376264"/>
          </a:xfrm>
          <a:prstGeom prst="rect">
            <a:avLst/>
          </a:prstGeom>
          <a:noFill/>
        </p:spPr>
      </p:pic>
      <p:pic>
        <p:nvPicPr>
          <p:cNvPr id="6149" name="Picture 5" descr="G:\7 мая фото к презентации\ObovB_maof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510203" cy="2616198"/>
          </a:xfrm>
          <a:prstGeom prst="rect">
            <a:avLst/>
          </a:prstGeom>
          <a:noFill/>
        </p:spPr>
      </p:pic>
      <p:pic>
        <p:nvPicPr>
          <p:cNvPr id="1026" name="Picture 2" descr="G:\ФОТОГРАФИИ 23-24 уч.год\фото тантамарески\iAKfyD7ku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908720"/>
            <a:ext cx="1805397" cy="2407196"/>
          </a:xfrm>
          <a:prstGeom prst="rect">
            <a:avLst/>
          </a:prstGeom>
          <a:noFill/>
        </p:spPr>
      </p:pic>
      <p:pic>
        <p:nvPicPr>
          <p:cNvPr id="1027" name="Picture 3" descr="G:\ФОТОГРАФИИ 23-24 уч.год\фото тантамарески\--LRBGKuE8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692696"/>
            <a:ext cx="2085696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условий для равного доступа к образованию для всех детей дошкольного возраста с учётом разнообразия образовательных потребностей и индивидуальных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возможностей.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детей, в том числе их эмоционального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благополучия.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ответственности.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психолого-педагогической поддержки семьи и повышение компетентности родителей в вопросах воспитания, обучения и развития, охраны и укрепления здоровья детей, обеспечения 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безопасности.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 на летний период :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Учить ребёнка правильно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держать карандаш, фломастер, кисть. Набирать краску на кисть, снимать лишнюю краску, промывать её прежде чем набрать другую краску. Приучать осушать промытую кисть о мягкую тряпочку.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Закреплять знания названий цветов(красный, синий, зеленый, желтый, белый, черный).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Раскатывать комочки пластилина круговыми и прямыми движениями рук. Обратить внимание на силу нажима ладоней и пальцев рук.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Поддерживать интерес детей к конструированию, развивать замысел и творческую фантазию.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Стимулировать самостоятельное выполнение танцевальных движений под плясовые мелодии.</a:t>
            </a:r>
          </a:p>
          <a:p>
            <a:pPr>
              <a:buFont typeface="Wingdings" pitchFamily="2" charset="2"/>
              <a:buChar char="ü"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 </a:t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«Физическое развитие»: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Обогащать двигательный опыт детей, помогая осваивать упражнения основной гимнастики: основные движения (бросание, катание, ловля, ползанье, лазанье, ходьба, бег, прыжки),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музыкально-ритмические упражнения;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Формировать интерес и положительное отношение к выполнению физических упражнений, совместным двигательным действиям, подвижным играм;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Укреплять здоровье детей средствами физического воспитания, формировать культурно-гигиенические навыки и навыки самообслуживания, приобщая к здоровому образу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4" name="Содержимое 3" descr="SeDBs-oQPs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548680"/>
            <a:ext cx="2911430" cy="2797771"/>
          </a:xfrm>
        </p:spPr>
      </p:pic>
      <p:pic>
        <p:nvPicPr>
          <p:cNvPr id="2050" name="Picture 2" descr="D:\ещё к презентации\8HUas5LztW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2746599" cy="2376264"/>
          </a:xfrm>
          <a:prstGeom prst="rect">
            <a:avLst/>
          </a:prstGeom>
          <a:noFill/>
        </p:spPr>
      </p:pic>
      <p:pic>
        <p:nvPicPr>
          <p:cNvPr id="2051" name="Picture 3" descr="D:\ещё к презентации\Pimi0jXjZF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861048"/>
            <a:ext cx="4169737" cy="2404114"/>
          </a:xfrm>
          <a:prstGeom prst="rect">
            <a:avLst/>
          </a:prstGeom>
          <a:noFill/>
        </p:spPr>
      </p:pic>
      <p:pic>
        <p:nvPicPr>
          <p:cNvPr id="13314" name="Picture 2" descr="D:\ещё к презентации\chMEH_HUz8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268760"/>
            <a:ext cx="2195820" cy="2304256"/>
          </a:xfrm>
          <a:prstGeom prst="rect">
            <a:avLst/>
          </a:prstGeom>
          <a:noFill/>
        </p:spPr>
      </p:pic>
      <p:pic>
        <p:nvPicPr>
          <p:cNvPr id="2" name="Picture 2" descr="C:\Users\светлана сахарова\Desktop\PetWh2ZZDw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565" y="3861048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3074" name="Picture 2" descr="G:\7 мая фото к презентации\YhMr_GOyeUQ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2160240" cy="2880320"/>
          </a:xfrm>
          <a:prstGeom prst="rect">
            <a:avLst/>
          </a:prstGeom>
          <a:noFill/>
        </p:spPr>
      </p:pic>
      <p:pic>
        <p:nvPicPr>
          <p:cNvPr id="3075" name="Picture 3" descr="G:\7 мая фото к презентации\bAyAxiDjD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2468810" cy="3291747"/>
          </a:xfrm>
          <a:prstGeom prst="rect">
            <a:avLst/>
          </a:prstGeom>
          <a:noFill/>
        </p:spPr>
      </p:pic>
      <p:pic>
        <p:nvPicPr>
          <p:cNvPr id="3076" name="Picture 4" descr="G:\oB9jAyr5u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56992"/>
            <a:ext cx="2242642" cy="2990189"/>
          </a:xfrm>
          <a:prstGeom prst="rect">
            <a:avLst/>
          </a:prstGeom>
          <a:noFill/>
        </p:spPr>
      </p:pic>
      <p:pic>
        <p:nvPicPr>
          <p:cNvPr id="1026" name="Picture 2" descr="C:\Users\светлана сахарова\Desktop\ещё раз\GMC31gzP5K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6672"/>
            <a:ext cx="2160240" cy="2880320"/>
          </a:xfrm>
          <a:prstGeom prst="rect">
            <a:avLst/>
          </a:prstGeom>
          <a:noFill/>
        </p:spPr>
      </p:pic>
      <p:pic>
        <p:nvPicPr>
          <p:cNvPr id="1027" name="Picture 3" descr="C:\Users\светлана сахарова\Desktop\ещё раз\IMG_20230921_1100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76672"/>
            <a:ext cx="230425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16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 на летний период :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Развивать основные виды движений, такие как: ходьба, бег, катание, бросание мяча, ловля, метание мяча, ползание, лазанье, прыжки.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Привлекать детей к участию в подвижных играх.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Поощрять самостоятельные игры с каталками, автомобилями, тележками, велосипедами.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в 2023 – 2024 учебном году: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Осени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ветлана сахарова\Desktop\осень\IMG_20231026_0919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743159" cy="2426503"/>
          </a:xfrm>
          <a:prstGeom prst="rect">
            <a:avLst/>
          </a:prstGeom>
          <a:noFill/>
        </p:spPr>
      </p:pic>
      <p:pic>
        <p:nvPicPr>
          <p:cNvPr id="9219" name="Picture 3" descr="C:\Users\светлана сахарова\Desktop\осень\IMG_20231026_090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635896" cy="2208645"/>
          </a:xfrm>
          <a:prstGeom prst="rect">
            <a:avLst/>
          </a:prstGeom>
          <a:noFill/>
        </p:spPr>
      </p:pic>
      <p:pic>
        <p:nvPicPr>
          <p:cNvPr id="9220" name="Picture 4" descr="C:\Users\светлана сахарова\Desktop\осень\IMG_20231026_090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719113" cy="2197996"/>
          </a:xfrm>
          <a:prstGeom prst="rect">
            <a:avLst/>
          </a:prstGeom>
          <a:noFill/>
        </p:spPr>
      </p:pic>
      <p:pic>
        <p:nvPicPr>
          <p:cNvPr id="5122" name="Picture 2" descr="C:\Users\светлана сахарова\Desktop\ещё раз\idaZeNyo52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412776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Новый год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7 мая фото к презентации\jOawTaHyiO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2329530" cy="3168352"/>
          </a:xfrm>
          <a:prstGeom prst="rect">
            <a:avLst/>
          </a:prstGeom>
          <a:noFill/>
        </p:spPr>
      </p:pic>
      <p:pic>
        <p:nvPicPr>
          <p:cNvPr id="1030" name="Picture 6" descr="G:\7 мая фото к презентации\ILuByOKZkE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1944439" cy="3105647"/>
          </a:xfrm>
          <a:prstGeom prst="rect">
            <a:avLst/>
          </a:prstGeom>
          <a:noFill/>
        </p:spPr>
      </p:pic>
      <p:pic>
        <p:nvPicPr>
          <p:cNvPr id="1028" name="Picture 4" descr="G:\7 мая фото к презентации\YUNMISMqg5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140968"/>
            <a:ext cx="2601209" cy="3098146"/>
          </a:xfrm>
          <a:prstGeom prst="rect">
            <a:avLst/>
          </a:prstGeom>
          <a:noFill/>
        </p:spPr>
      </p:pic>
      <p:pic>
        <p:nvPicPr>
          <p:cNvPr id="1029" name="Picture 5" descr="G:\7 мая фото к презентации\aj-vu5ujTM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340768"/>
            <a:ext cx="2124704" cy="2815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Мамин день – 8 Марта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3075" name="Picture 3" descr="D:\ещё к презентации\IBQstY9aLq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551273" cy="2123530"/>
          </a:xfrm>
          <a:prstGeom prst="rect">
            <a:avLst/>
          </a:prstGeom>
          <a:noFill/>
        </p:spPr>
      </p:pic>
      <p:pic>
        <p:nvPicPr>
          <p:cNvPr id="3077" name="Picture 5" descr="D:\май 24 фото для презентации\jLtTxBh16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17032"/>
            <a:ext cx="4146996" cy="2651132"/>
          </a:xfrm>
          <a:prstGeom prst="rect">
            <a:avLst/>
          </a:prstGeom>
          <a:noFill/>
        </p:spPr>
      </p:pic>
      <p:pic>
        <p:nvPicPr>
          <p:cNvPr id="3078" name="Picture 6" descr="D:\май 24 фото для презентации\iz1l15jU-6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12776"/>
            <a:ext cx="2784309" cy="2088232"/>
          </a:xfrm>
          <a:prstGeom prst="rect">
            <a:avLst/>
          </a:prstGeom>
          <a:noFill/>
        </p:spPr>
      </p:pic>
      <p:pic>
        <p:nvPicPr>
          <p:cNvPr id="7170" name="Picture 2" descr="D:\ещё к презентации\3fWI_VAMQ5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492896"/>
            <a:ext cx="2304256" cy="3771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Проект: «Репка -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репонька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  <p:pic>
        <p:nvPicPr>
          <p:cNvPr id="6146" name="Picture 2" descr="C:\Users\светлана сахарова\Desktop\IMG_20231107_1003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2214246" cy="2952328"/>
          </a:xfrm>
          <a:prstGeom prst="rect">
            <a:avLst/>
          </a:prstGeom>
          <a:noFill/>
        </p:spPr>
      </p:pic>
      <p:pic>
        <p:nvPicPr>
          <p:cNvPr id="2050" name="Picture 2" descr="C:\Users\светлана сахарова\Desktop\ещё раз\ViRH_OSpX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0768"/>
            <a:ext cx="1890210" cy="2520280"/>
          </a:xfrm>
          <a:prstGeom prst="rect">
            <a:avLst/>
          </a:prstGeom>
          <a:noFill/>
        </p:spPr>
      </p:pic>
      <p:pic>
        <p:nvPicPr>
          <p:cNvPr id="2052" name="Picture 4" descr="C:\Users\светлана сахарова\Desktop\ещё раз\dozDjgJev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77072"/>
            <a:ext cx="2939819" cy="2204864"/>
          </a:xfrm>
          <a:prstGeom prst="rect">
            <a:avLst/>
          </a:prstGeom>
          <a:noFill/>
        </p:spPr>
      </p:pic>
      <p:pic>
        <p:nvPicPr>
          <p:cNvPr id="2053" name="Picture 5" descr="C:\Users\светлана сахарова\Desktop\ещё раз\-1nyqurFm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484784"/>
            <a:ext cx="1815666" cy="2420888"/>
          </a:xfrm>
          <a:prstGeom prst="rect">
            <a:avLst/>
          </a:prstGeom>
          <a:noFill/>
        </p:spPr>
      </p:pic>
      <p:pic>
        <p:nvPicPr>
          <p:cNvPr id="2054" name="Picture 6" descr="C:\Users\светлана сахарова\Desktop\ещё раз\V7Sk_P-s89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005064"/>
            <a:ext cx="3764501" cy="2349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по русской народной сказке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медведя»</a:t>
            </a:r>
            <a:endParaRPr lang="ru-RU" sz="3600" dirty="0"/>
          </a:p>
        </p:txBody>
      </p:sp>
      <p:pic>
        <p:nvPicPr>
          <p:cNvPr id="9218" name="Picture 2" descr="D:\ещё к презентации\DowG3biEqk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2188892" cy="2161153"/>
          </a:xfrm>
          <a:prstGeom prst="rect">
            <a:avLst/>
          </a:prstGeom>
          <a:noFill/>
        </p:spPr>
      </p:pic>
      <p:pic>
        <p:nvPicPr>
          <p:cNvPr id="3" name="Picture 2" descr="C:\Users\светлана сахарова\Desktop\11Ntw6wQ3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44824"/>
            <a:ext cx="2880320" cy="2160240"/>
          </a:xfrm>
          <a:prstGeom prst="rect">
            <a:avLst/>
          </a:prstGeom>
          <a:noFill/>
        </p:spPr>
      </p:pic>
      <p:pic>
        <p:nvPicPr>
          <p:cNvPr id="9219" name="Picture 3" descr="C:\Users\светлана сахарова\Desktop\SLx6o7zVy-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0"/>
            <a:ext cx="2843808" cy="2132856"/>
          </a:xfrm>
          <a:prstGeom prst="rect">
            <a:avLst/>
          </a:prstGeom>
          <a:noFill/>
        </p:spPr>
      </p:pic>
      <p:pic>
        <p:nvPicPr>
          <p:cNvPr id="9220" name="Picture 4" descr="C:\Users\светлана сахарова\Desktop\IaHCNtFZI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21088"/>
            <a:ext cx="3554435" cy="2088231"/>
          </a:xfrm>
          <a:prstGeom prst="rect">
            <a:avLst/>
          </a:prstGeom>
          <a:noFill/>
        </p:spPr>
      </p:pic>
      <p:pic>
        <p:nvPicPr>
          <p:cNvPr id="9222" name="Picture 6" descr="C:\Users\светлана сахарова\Desktop\i4NrcRWeXx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48478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9" y="620713"/>
            <a:ext cx="8003232" cy="55054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образовательной деятельности с детьми осуществляется реализация: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Образовательной программы дошкольного образования Муниципального дошкольного образовательного бюджетного учреждения «Детский сад № 5 «Аистёнок» комбинированного вида»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Волхов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Парциальной образовательной программы сенсорного воспитания детей раннего возраста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Цветляндия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«Стоит в поле Теремок»</a:t>
            </a:r>
            <a:endParaRPr lang="ru-RU" sz="3600" dirty="0"/>
          </a:p>
        </p:txBody>
      </p:sp>
      <p:pic>
        <p:nvPicPr>
          <p:cNvPr id="10245" name="Picture 5" descr="G:\Ю.А. На оплату проект Теремок\фотографии февраль 24г\рисование, лепка\Hf78jkAoF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320480" cy="2365199"/>
          </a:xfrm>
          <a:prstGeom prst="rect">
            <a:avLst/>
          </a:prstGeom>
          <a:noFill/>
        </p:spPr>
      </p:pic>
      <p:pic>
        <p:nvPicPr>
          <p:cNvPr id="1026" name="Picture 2" descr="G:\Ю.А. На оплату проект Теремок\фотографии январь 24г\Книги\IMG_20240117_161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871110"/>
            <a:ext cx="2304256" cy="2488596"/>
          </a:xfrm>
          <a:prstGeom prst="rect">
            <a:avLst/>
          </a:prstGeom>
          <a:noFill/>
        </p:spPr>
      </p:pic>
      <p:pic>
        <p:nvPicPr>
          <p:cNvPr id="10244" name="Picture 4" descr="G:\Ю.А. На оплату проект Теремок\фотографии февраль 24г\игровая деят\IMG_20240227_110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852936"/>
            <a:ext cx="2700300" cy="3600400"/>
          </a:xfrm>
          <a:prstGeom prst="rect">
            <a:avLst/>
          </a:prstGeom>
          <a:noFill/>
        </p:spPr>
      </p:pic>
      <p:pic>
        <p:nvPicPr>
          <p:cNvPr id="10243" name="Picture 3" descr="C:\Users\светлана сахарова\Desktop\OnfGt9IqaW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33056"/>
            <a:ext cx="2520281" cy="2396770"/>
          </a:xfrm>
          <a:prstGeom prst="rect">
            <a:avLst/>
          </a:prstGeom>
          <a:noFill/>
        </p:spPr>
      </p:pic>
      <p:pic>
        <p:nvPicPr>
          <p:cNvPr id="3" name="Picture 2" descr="C:\Users\ТЕРЕМОК\Desktop\Фото проект Теремок 24год\рисование, лепка\угостим зайчика\IMG_20240130_0937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1340768"/>
            <a:ext cx="2756581" cy="2067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по русской народной сказке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3600" dirty="0"/>
          </a:p>
        </p:txBody>
      </p:sp>
      <p:pic>
        <p:nvPicPr>
          <p:cNvPr id="2051" name="Picture 3" descr="G:\7 мая фото к презентации\twDDGUjsc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3312368" cy="2323169"/>
          </a:xfrm>
          <a:prstGeom prst="rect">
            <a:avLst/>
          </a:prstGeom>
          <a:noFill/>
        </p:spPr>
      </p:pic>
      <p:pic>
        <p:nvPicPr>
          <p:cNvPr id="2052" name="Picture 4" descr="G:\7 мая фото к презентации\jzSe8XqA1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700301" cy="3600400"/>
          </a:xfrm>
          <a:prstGeom prst="rect">
            <a:avLst/>
          </a:prstGeom>
          <a:noFill/>
        </p:spPr>
      </p:pic>
      <p:pic>
        <p:nvPicPr>
          <p:cNvPr id="2053" name="Picture 5" descr="G:\7 мая фото к презентации\KaWjXlF5MU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3064" y="3861048"/>
            <a:ext cx="2704117" cy="2278981"/>
          </a:xfrm>
          <a:prstGeom prst="rect">
            <a:avLst/>
          </a:prstGeom>
          <a:noFill/>
        </p:spPr>
      </p:pic>
      <p:pic>
        <p:nvPicPr>
          <p:cNvPr id="6146" name="Picture 2" descr="C:\Users\светлана сахарова\Desktop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2160240" cy="250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1772815"/>
            <a:ext cx="8229600" cy="1656185"/>
          </a:xfrm>
          <a:noFill/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3" descr="C:\Users\светлана сахарова\Desktop\ребенок-вручает-удерживание-24401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7632848" cy="260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образовательной области </a:t>
            </a:r>
            <a:b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Поддерживать эмоционально-положительное состояние детей в период адаптации к ДОО;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Развивать игровой опыт ребёнка, помогая детям отражать в игре представления об окружающей действительности;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 Поддерживать доброжелательные взаимоотношения детей, развивать эмоциональную отзывчивость в ходе привлечения к конкретным действиям помощи, заботы, участия;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Формировать элементарные представления о людях (взрослые, дети), их внешнем виде, действиях, одежде, о некоторых ярко выраженных эмоциональных состояниях (радость, грусть), о семье и ДОО;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Формировать первичные представления ребёнка о себе, о своем возрасте, поле, о родителях (законных представителях) и близких членах семьи.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1026" name="Picture 2" descr="C:\Users\светлана сахарова\Desktop\май 24 фото для презентации\K8XZz-XQ1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3384376" cy="2339781"/>
          </a:xfrm>
          <a:prstGeom prst="rect">
            <a:avLst/>
          </a:prstGeom>
          <a:noFill/>
        </p:spPr>
      </p:pic>
      <p:pic>
        <p:nvPicPr>
          <p:cNvPr id="7" name="Содержимое 4" descr="30cqTmrbuz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1560" y="548680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2" descr="f_DSpe3REP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20072" y="3789040"/>
            <a:ext cx="3360373" cy="2520280"/>
          </a:xfrm>
        </p:spPr>
      </p:pic>
      <p:pic>
        <p:nvPicPr>
          <p:cNvPr id="7170" name="Picture 2" descr="C:\Users\светлана сахарова\Desktop\IMG_20230922_1546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548680"/>
            <a:ext cx="3312368" cy="2484276"/>
          </a:xfrm>
          <a:prstGeom prst="rect">
            <a:avLst/>
          </a:prstGeom>
          <a:noFill/>
        </p:spPr>
      </p:pic>
      <p:pic>
        <p:nvPicPr>
          <p:cNvPr id="1027" name="Picture 3" descr="C:\Users\светлана сахарова\Desktop\май 24 фото для презентации\LqAqzOF7Aq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204864"/>
            <a:ext cx="2160240" cy="2432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9" name="Содержимое 8" descr="yEb5DGZ9JO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73109" y="404662"/>
            <a:ext cx="2362787" cy="2841179"/>
          </a:xfrm>
        </p:spPr>
      </p:pic>
      <p:pic>
        <p:nvPicPr>
          <p:cNvPr id="2051" name="Picture 3" descr="C:\Users\светлана сахарова\Desktop\май 24 фото для презентации\O-kTagRKn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9102"/>
            <a:ext cx="2034226" cy="2712301"/>
          </a:xfrm>
          <a:prstGeom prst="rect">
            <a:avLst/>
          </a:prstGeom>
          <a:noFill/>
        </p:spPr>
      </p:pic>
      <p:pic>
        <p:nvPicPr>
          <p:cNvPr id="2052" name="Picture 4" descr="C:\Users\светлана сахарова\Desktop\май 24 фото для презентации\Ll8a1YcBxTY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635896" y="3429001"/>
            <a:ext cx="2232248" cy="2976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pic>
        <p:nvPicPr>
          <p:cNvPr id="3074" name="Picture 2" descr="C:\Users\светлана сахарова\Desktop\май 24 фото для презентации\TC_Qyw_gg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239" y="764704"/>
            <a:ext cx="3433555" cy="2520970"/>
          </a:xfrm>
          <a:prstGeom prst="rect">
            <a:avLst/>
          </a:prstGeom>
          <a:noFill/>
        </p:spPr>
      </p:pic>
      <p:pic>
        <p:nvPicPr>
          <p:cNvPr id="8" name="Picture 2" descr="C:\Users\светлана сахарова\Desktop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6672"/>
            <a:ext cx="2214246" cy="2952328"/>
          </a:xfrm>
          <a:prstGeom prst="rect">
            <a:avLst/>
          </a:prstGeom>
          <a:noFill/>
        </p:spPr>
      </p:pic>
      <p:pic>
        <p:nvPicPr>
          <p:cNvPr id="1026" name="Picture 2" descr="C:\Users\светлана сахарова\Desktop\IMG_20230831_105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317" y="3603638"/>
            <a:ext cx="3672408" cy="2754306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 flipH="1">
            <a:off x="8748463" y="260648"/>
            <a:ext cx="45719" cy="62646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светлана сахарова\Desktop\1614692287_97-p-fon-s-ramkoi-dlya-slaida-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838" cy="6954838"/>
          </a:xfrm>
          <a:prstGeom prst="rect">
            <a:avLst/>
          </a:prstGeom>
          <a:noFill/>
        </p:spPr>
      </p:pic>
      <p:pic>
        <p:nvPicPr>
          <p:cNvPr id="3074" name="Picture 2" descr="C:\Users\светлана сахарова\Desktop\май 24 фото для презентации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2430270" cy="3240360"/>
          </a:xfrm>
          <a:prstGeom prst="rect">
            <a:avLst/>
          </a:prstGeom>
          <a:noFill/>
        </p:spPr>
      </p:pic>
      <p:pic>
        <p:nvPicPr>
          <p:cNvPr id="7" name="Picture 4" descr="C:\Users\светлана сахарова\Desktop\май 24 фото для презентации\oGHBk1bkG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6672"/>
            <a:ext cx="2088264" cy="3068960"/>
          </a:xfrm>
          <a:prstGeom prst="rect">
            <a:avLst/>
          </a:prstGeom>
          <a:noFill/>
        </p:spPr>
      </p:pic>
      <p:pic>
        <p:nvPicPr>
          <p:cNvPr id="8" name="Picture 3" descr="D:\ещё к презентации\_GN89G0hcm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92696"/>
            <a:ext cx="3264363" cy="2448272"/>
          </a:xfrm>
          <a:prstGeom prst="rect">
            <a:avLst/>
          </a:prstGeom>
          <a:noFill/>
        </p:spPr>
      </p:pic>
      <p:pic>
        <p:nvPicPr>
          <p:cNvPr id="9" name="Picture 3" descr="C:\Users\светлана сахарова\Desktop\май 24 фото для презентации\4X9rjK8tLf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645024"/>
            <a:ext cx="2880320" cy="260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1577</Words>
  <Application>Microsoft Office PowerPoint</Application>
  <PresentationFormat>Экран (4:3)</PresentationFormat>
  <Paragraphs>118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Тема Office</vt:lpstr>
      <vt:lpstr>Муниципальное дошкольное образовательное бюджетное учреждение «Детский сад №5 «Аистёнок» комбинированного вида» г.Волхов  Родительское собрание на тему:                      «Итоги 2023 – 2024 учебного года»</vt:lpstr>
      <vt:lpstr>Задачи : </vt:lpstr>
      <vt:lpstr>Презентация PowerPoint</vt:lpstr>
      <vt:lpstr>Презентация PowerPoint</vt:lpstr>
      <vt:lpstr>Задачи образовательной области  «Социально – коммуникативное развитие»: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 на летний период :</vt:lpstr>
      <vt:lpstr>Задачи образовательной области «Познавательное развитие»: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 на летний период:</vt:lpstr>
      <vt:lpstr>Презентация PowerPoint</vt:lpstr>
      <vt:lpstr>Задачи образовательной области «Речевое развитие»: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образовательной области  «Художественно – эстетическое развитие»: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образовательной области  «Физическое развитие»:</vt:lpstr>
      <vt:lpstr>Презентация PowerPoint</vt:lpstr>
      <vt:lpstr>Презентация PowerPoint</vt:lpstr>
      <vt:lpstr>Презентация PowerPoint</vt:lpstr>
      <vt:lpstr>Мероприятия в 2023 – 2024 учебном году: Праздник Осени</vt:lpstr>
      <vt:lpstr>Новый год</vt:lpstr>
      <vt:lpstr> Мамин день – 8 Марта </vt:lpstr>
      <vt:lpstr>Проект: «Репка - репонька»</vt:lpstr>
      <vt:lpstr>Проект по русской народной сказке  «Три медведя»</vt:lpstr>
      <vt:lpstr>Проект «Стоит в поле Теремок»</vt:lpstr>
      <vt:lpstr>Проект по русской народной сказке  «Заюшкина избушка»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МДОБУ «Детский сад № 5 «Аистёнок» Родительское собрание на тему:                      «Давайте познакомимся!»</dc:title>
  <dc:creator>hp</dc:creator>
  <cp:lastModifiedBy>Admin(Andrey)</cp:lastModifiedBy>
  <cp:revision>303</cp:revision>
  <dcterms:created xsi:type="dcterms:W3CDTF">2018-10-02T10:24:55Z</dcterms:created>
  <dcterms:modified xsi:type="dcterms:W3CDTF">2024-06-21T12:03:00Z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2034546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