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8" r:id="rId3"/>
    <p:sldId id="269" r:id="rId4"/>
    <p:sldId id="270" r:id="rId5"/>
    <p:sldId id="290" r:id="rId6"/>
    <p:sldId id="271" r:id="rId7"/>
    <p:sldId id="272" r:id="rId8"/>
    <p:sldId id="273" r:id="rId9"/>
    <p:sldId id="284" r:id="rId10"/>
    <p:sldId id="281" r:id="rId11"/>
    <p:sldId id="274" r:id="rId12"/>
    <p:sldId id="275" r:id="rId13"/>
    <p:sldId id="276" r:id="rId14"/>
    <p:sldId id="277" r:id="rId15"/>
    <p:sldId id="289" r:id="rId16"/>
    <p:sldId id="278" r:id="rId17"/>
    <p:sldId id="279" r:id="rId18"/>
    <p:sldId id="286" r:id="rId19"/>
    <p:sldId id="285" r:id="rId20"/>
    <p:sldId id="280" r:id="rId21"/>
    <p:sldId id="282" r:id="rId22"/>
    <p:sldId id="288" r:id="rId23"/>
    <p:sldId id="260" r:id="rId24"/>
    <p:sldId id="263" r:id="rId25"/>
    <p:sldId id="293" r:id="rId26"/>
    <p:sldId id="264" r:id="rId27"/>
    <p:sldId id="267" r:id="rId28"/>
    <p:sldId id="266" r:id="rId29"/>
    <p:sldId id="265" r:id="rId30"/>
    <p:sldId id="287" r:id="rId31"/>
    <p:sldId id="294" r:id="rId32"/>
    <p:sldId id="295" r:id="rId33"/>
    <p:sldId id="296" r:id="rId34"/>
    <p:sldId id="292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  <a:alpha val="43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document/redirect/1305770/10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document/redirect/1305770/100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бюджетное  учреждение «Детский сад №5 «Аистёнок»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Волхов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600201"/>
            <a:ext cx="8939336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                     </a:t>
            </a:r>
          </a:p>
          <a:p>
            <a:pPr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>
              <a:buNone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Condensed" panose="020B0502040204020203" pitchFamily="34" charset="0"/>
              </a:rPr>
              <a:t>          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Condensed" panose="020B0502040204020203" pitchFamily="34" charset="0"/>
              </a:rPr>
              <a:t>Итоги  2023-2024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Condensed" panose="020B0502040204020203" pitchFamily="34" charset="0"/>
              </a:rPr>
              <a:t>учебного года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212975"/>
            <a:ext cx="5598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Воспитатели: Федорова О.Н.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Маймистова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9259"/>
            <a:ext cx="4104455" cy="3078341"/>
          </a:xfrm>
          <a:prstGeom prst="rect">
            <a:avLst/>
          </a:prstGeom>
          <a:noFill/>
        </p:spPr>
      </p:pic>
      <p:pic>
        <p:nvPicPr>
          <p:cNvPr id="7171" name="Picture 3" descr="C:\Users\Ольга\Desktop\в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463738" cy="3284984"/>
          </a:xfrm>
          <a:prstGeom prst="rect">
            <a:avLst/>
          </a:prstGeom>
          <a:noFill/>
        </p:spPr>
      </p:pic>
      <p:pic>
        <p:nvPicPr>
          <p:cNvPr id="7172" name="Picture 4" descr="C:\Users\Ольга\Desktop\ла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83006"/>
            <a:ext cx="3491880" cy="2618910"/>
          </a:xfrm>
          <a:prstGeom prst="rect">
            <a:avLst/>
          </a:prstGeom>
          <a:noFill/>
        </p:spPr>
      </p:pic>
      <p:pic>
        <p:nvPicPr>
          <p:cNvPr id="7173" name="Picture 5" descr="C:\Users\Ольга\Desktop\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983427" cy="2987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словаря: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вводить в словарь детей существительные, обозначающие профессии;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названия техники; прилагательные, обозначающие признаки предметов;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наречия, характеризующие отношение людей к труду (старательно, бережно);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глаголы, характеризующие трудовую деятельность людей;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упражнять детей в умении подбирать слова со сходными значениями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(синонимы) и противоположными значениями (антонимы);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Звуковая культура речи: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правильное, отчетливое произношение всех звуков родного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языка; умение различать на слух и отчетливо произносить часто смеши-</a:t>
            </a:r>
          </a:p>
          <a:p>
            <a:pPr>
              <a:buNone/>
            </a:pP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ваемые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звуки (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с-ш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ж-з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определять место звука в слове.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фонематический слух.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отрабатывать интонационную выразительность речи.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детей согласовывать в предложении слова,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образовывать множественное число существительных,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умения пользоваться несклоняемыми существительными (метро);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образовывать по образцу однокоренные слова;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разными способами образования слов;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продолжать совершенствовать у детей умение составлять по образцу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сложные предложения; при инсценировках пользоваться прямой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косвенной речью.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64096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Связная речь: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диалогическую и монологическую формы речи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слушать собеседника, не перебивать его, не отвлекаться. 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употреблять  без напоминания разнообразные формулы речевого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этикета формировать культуру общения: называть взрослых по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и отчеству, на "вы", не вмешиваться в разговор взрослых; </a:t>
            </a:r>
          </a:p>
          <a:p>
            <a:pPr>
              <a:buNone/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коммуникативно-речевые умения, умение связно,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 и выразительно пересказывать небольшие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литературные произведения  без помощи вопросов педагога;</a:t>
            </a:r>
          </a:p>
          <a:p>
            <a:pPr>
              <a:buNone/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самостоятельно составлять по плану и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образцу небольшие рассказы о предмете, по картине, набору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картинок;  формировать умение составлять небольшие рассказы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творческого характера по теме, предложенной педагогом.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Подготовка детей к обучению грамоте: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умение производить анализ слов различной звуковой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структуры, выделять словесное ударение и определять его место в структуре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слова, качественно характеризовать выделяемые звуки (гласные, твердый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согласный, мягкий согласный, ударный гласный, безударный гласный звук),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употреблять соответствующие термины. Познакомить детей со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словесным составом предложения и звуковым составом слова.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Интерес к художественной литературе: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некоторых жанровых, композиционных,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языковых особенностях произведений: поговорка, загадка, считалка,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скороговорка, народная сказка, рассказ, стихотворение;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углублять восприятие содержания и формы произведений (оценка характера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персонажа с опорой на его портрет, поступки, мотивы поведения и другие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раскрытия образа; ритм в поэтическом тексте; рассматривание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иллюстраций разных худ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ожников к одному и тому же произведению).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старшая 23-24\грамота\IMG_20240131_095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184890" cy="2913187"/>
          </a:xfrm>
          <a:prstGeom prst="rect">
            <a:avLst/>
          </a:prstGeom>
          <a:noFill/>
        </p:spPr>
      </p:pic>
      <p:pic>
        <p:nvPicPr>
          <p:cNvPr id="1027" name="Picture 3" descr="C:\Users\Ольга\Desktop\старшая 23-24\мнемот\IMG_20231128_16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2247714" cy="2996952"/>
          </a:xfrm>
          <a:prstGeom prst="rect">
            <a:avLst/>
          </a:prstGeom>
          <a:noFill/>
        </p:spPr>
      </p:pic>
      <p:pic>
        <p:nvPicPr>
          <p:cNvPr id="6" name="Рисунок 5" descr="IMG_20240403_094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04756" y="1048172"/>
            <a:ext cx="2843808" cy="2132856"/>
          </a:xfrm>
          <a:prstGeom prst="rect">
            <a:avLst/>
          </a:prstGeom>
        </p:spPr>
      </p:pic>
      <p:pic>
        <p:nvPicPr>
          <p:cNvPr id="7" name="Рисунок 6" descr="IMG_20240214_1724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70083">
            <a:off x="226503" y="3679987"/>
            <a:ext cx="3427929" cy="2570947"/>
          </a:xfrm>
          <a:prstGeom prst="rect">
            <a:avLst/>
          </a:prstGeom>
        </p:spPr>
      </p:pic>
      <p:pic>
        <p:nvPicPr>
          <p:cNvPr id="8" name="Рисунок 7" descr="IMG_20240410_1518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15975">
            <a:off x="3939737" y="3702564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208912" cy="864096"/>
          </a:xfrm>
        </p:spPr>
        <p:txBody>
          <a:bodyPr>
            <a:normAutofit/>
          </a:bodyPr>
          <a:lstStyle/>
          <a:p>
            <a:pPr marL="0" indent="0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искусству: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умение выделять, называть, группировать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видам искусства (литература, музыка, изобразительное искусство,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архитектура, балет, театр, цирк, фотография);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жанрами изобразительного и музыкального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искусства; продолжать знакомить детей с архитектурой;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народном искусстве, музыкальном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фольк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лоре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художественных промыслах; развивать интерес к участию в фольклор-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праздниках;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2)Изобразительная деятельность: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передавать в изображении не только основные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предметов (форма, величина, цвет), но и характерные детали,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предметов и их частей по величине, высоте, расположению относительно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друга;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у детей изобразительные навыки и умения, формировать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художественно-творческие способности;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чувство формы, цвета, пропорций;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496944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Конструктивная деятельность: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умение детей устанавливать связь между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создаваемыми постройками и тем, что они видят в окружающей жизни;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разнообразные постройки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конструкции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у детей самостоятельность, творчество, инициативу, дружелюбие.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Музыкальная деятельность: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у детей эстетическое восприятие музыки, умение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различать жанры музыкальных произведений (песня, танец, марш);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музыкальную память, умение различать на слух звуки по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высоте, музыкальные инструменты.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Театрализованная деятельность: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различными видами театрального искусства (кукольный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театр, балет, опера и прочее);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театральной терминологией (акт, актер, антракт, кулисы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далее);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интерес к сценическому искусству.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024336" cy="4032448"/>
          </a:xfrm>
          <a:prstGeom prst="rect">
            <a:avLst/>
          </a:prstGeom>
          <a:noFill/>
        </p:spPr>
      </p:pic>
      <p:pic>
        <p:nvPicPr>
          <p:cNvPr id="3075" name="Picture 3" descr="C:\Users\Ольга\Desktop\ри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2463738" cy="3284984"/>
          </a:xfrm>
          <a:prstGeom prst="rect">
            <a:avLst/>
          </a:prstGeom>
          <a:noFill/>
        </p:spPr>
      </p:pic>
      <p:pic>
        <p:nvPicPr>
          <p:cNvPr id="3076" name="Picture 4" descr="C:\Users\Ольга\Desktop\у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а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2" y="692696"/>
            <a:ext cx="3186354" cy="4248472"/>
          </a:xfrm>
          <a:prstGeom prst="rect">
            <a:avLst/>
          </a:prstGeom>
          <a:noFill/>
        </p:spPr>
      </p:pic>
      <p:pic>
        <p:nvPicPr>
          <p:cNvPr id="2051" name="Picture 3" descr="C:\Users\Ольга\Desktop\апп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62" y="404664"/>
            <a:ext cx="2538282" cy="3384376"/>
          </a:xfrm>
          <a:prstGeom prst="rect">
            <a:avLst/>
          </a:prstGeom>
          <a:noFill/>
        </p:spPr>
      </p:pic>
      <p:pic>
        <p:nvPicPr>
          <p:cNvPr id="3074" name="Picture 2" descr="C:\Users\Ольга\Desktop\старшая 23-24\IMG_20230925_094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702" y="4005064"/>
            <a:ext cx="3515883" cy="2636912"/>
          </a:xfrm>
          <a:prstGeom prst="rect">
            <a:avLst/>
          </a:prstGeom>
          <a:noFill/>
        </p:spPr>
      </p:pic>
      <p:pic>
        <p:nvPicPr>
          <p:cNvPr id="3075" name="Picture 3" descr="C:\Users\Ольга\Desktop\старшая 23-24\Аппликация БАРЫНЯ\IMG_20231109_095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48680"/>
            <a:ext cx="2085696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  <a:endPara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16832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сфере социальных отношений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 представления детей о формах поведения и действиях в различных ситуациях в семье и ДОО;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содействовать пониманию детьми собственных и чужих эмоциональных состояний и переживаний, овладению способами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эмпатийного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 в ответ на разнообразные эмоциональные проявления сверстников и взрослых;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обеспечивать умение детей вырабатывать и принимать правила взаимодействия в группе, понимание детьми последствий несоблюдения принятых правил;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правилах поведения в общественных местах; об обязанностях в группе;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48" y="836712"/>
            <a:ext cx="8568952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психофизические качества, координацию, мелкую моторику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ориентировку в пространстве, равновесие, точность и меткость,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тывать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самоконтроль и самостоятельность, проявлять творчество при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выполнении движений и в подвижных играх, соблюдать правила в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подвижной игре, взаимодействовать в команде;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патриотические чувства и нравственно-волевые качества в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подвижных и спортивных играх, формах активного отдыха;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интерес к физической культуре, формировать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о разных видах спорта и достижениях российских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спортсменов;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здоровье ребёнка, формировать правильную осанку, укреплять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опорно-двигательный аппарат, повышать иммунитет средствами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ческого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воспитания;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о здоровье и его ценности, факторах на него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влияющих, оздоровительном воздействии физических упражнений, туризме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форме активного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з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88" y="476672"/>
            <a:ext cx="2268252" cy="3024336"/>
          </a:xfrm>
          <a:prstGeom prst="rect">
            <a:avLst/>
          </a:prstGeom>
          <a:noFill/>
        </p:spPr>
      </p:pic>
      <p:pic>
        <p:nvPicPr>
          <p:cNvPr id="4099" name="Picture 3" descr="C:\Users\Ольга\Desktop\са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93363"/>
            <a:ext cx="2160240" cy="2880320"/>
          </a:xfrm>
          <a:prstGeom prst="rect">
            <a:avLst/>
          </a:prstGeom>
          <a:noFill/>
        </p:spPr>
      </p:pic>
      <p:pic>
        <p:nvPicPr>
          <p:cNvPr id="4100" name="Picture 4" descr="C:\Users\Ольга\Desktop\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3698" y="643667"/>
            <a:ext cx="3840426" cy="2880320"/>
          </a:xfrm>
          <a:prstGeom prst="rect">
            <a:avLst/>
          </a:prstGeom>
          <a:noFill/>
        </p:spPr>
      </p:pic>
      <p:pic>
        <p:nvPicPr>
          <p:cNvPr id="4101" name="Picture 5" descr="C:\Users\Ольга\Desktop\де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00" y="3875032"/>
            <a:ext cx="3491880" cy="2618910"/>
          </a:xfrm>
          <a:prstGeom prst="rect">
            <a:avLst/>
          </a:prstGeom>
          <a:noFill/>
        </p:spPr>
      </p:pic>
      <p:pic>
        <p:nvPicPr>
          <p:cNvPr id="4102" name="Picture 6" descr="C:\Users\Ольга\Desktop\д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9419" y="3861048"/>
            <a:ext cx="3510525" cy="263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200800" cy="30243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564904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МЕРОПРИЯТИЯ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зо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63942"/>
            <a:ext cx="3672408" cy="2754306"/>
          </a:xfrm>
          <a:prstGeom prst="rect">
            <a:avLst/>
          </a:prstGeom>
          <a:noFill/>
        </p:spPr>
      </p:pic>
      <p:pic>
        <p:nvPicPr>
          <p:cNvPr id="5123" name="Picture 3" descr="C:\Users\Ольга\Desktop\з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44504"/>
            <a:ext cx="4211960" cy="2648928"/>
          </a:xfrm>
          <a:prstGeom prst="rect">
            <a:avLst/>
          </a:prstGeom>
          <a:noFill/>
        </p:spPr>
      </p:pic>
      <p:pic>
        <p:nvPicPr>
          <p:cNvPr id="5124" name="Picture 4" descr="C:\Users\Ольга\Desktop\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3888432" cy="29163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89702" y="0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осени»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8834"/>
            <a:ext cx="4896544" cy="3672408"/>
          </a:xfrm>
          <a:prstGeom prst="rect">
            <a:avLst/>
          </a:prstGeom>
          <a:noFill/>
        </p:spPr>
      </p:pic>
      <p:pic>
        <p:nvPicPr>
          <p:cNvPr id="6149" name="Picture 5" descr="C:\Users\Ольга\Desktop\му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620005" cy="34650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для малышей»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00534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980045" cy="37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3384376" cy="4512501"/>
          </a:xfrm>
          <a:prstGeom prst="rect">
            <a:avLst/>
          </a:prstGeom>
          <a:noFill/>
        </p:spPr>
      </p:pic>
      <p:pic>
        <p:nvPicPr>
          <p:cNvPr id="10242" name="Picture 2" descr="C:\Users\Ольга\Desktop\от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86788"/>
            <a:ext cx="3648405" cy="2736304"/>
          </a:xfrm>
          <a:prstGeom prst="rect">
            <a:avLst/>
          </a:prstGeom>
          <a:noFill/>
        </p:spPr>
      </p:pic>
      <p:pic>
        <p:nvPicPr>
          <p:cNvPr id="12291" name="Picture 3" descr="C:\Users\Ольга\Desktop\п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40112"/>
            <a:ext cx="3650667" cy="2775077"/>
          </a:xfrm>
          <a:prstGeom prst="rect">
            <a:avLst/>
          </a:prstGeom>
          <a:noFill/>
        </p:spPr>
      </p:pic>
      <p:pic>
        <p:nvPicPr>
          <p:cNvPr id="12293" name="Picture 5" descr="C:\Users\Ольга\Desktop\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3068960" cy="30689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3688" y="5103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з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492"/>
            <a:ext cx="2842173" cy="3789564"/>
          </a:xfrm>
          <a:prstGeom prst="rect">
            <a:avLst/>
          </a:prstGeom>
          <a:noFill/>
        </p:spPr>
      </p:pic>
      <p:pic>
        <p:nvPicPr>
          <p:cNvPr id="9219" name="Picture 3" descr="C:\Users\Ольга\Desktop\д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94793"/>
            <a:ext cx="4115949" cy="3086962"/>
          </a:xfrm>
          <a:prstGeom prst="rect">
            <a:avLst/>
          </a:prstGeom>
          <a:noFill/>
        </p:spPr>
      </p:pic>
      <p:pic>
        <p:nvPicPr>
          <p:cNvPr id="4" name="Picture 3" descr="C:\Users\Ольга\Desktop\зимний 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933056"/>
            <a:ext cx="3690156" cy="27676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501317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праздник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836712"/>
            <a:ext cx="1368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детского сада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ва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695" y="4005064"/>
            <a:ext cx="3456384" cy="2592288"/>
          </a:xfrm>
          <a:prstGeom prst="rect">
            <a:avLst/>
          </a:prstGeom>
          <a:noFill/>
        </p:spPr>
      </p:pic>
      <p:pic>
        <p:nvPicPr>
          <p:cNvPr id="5" name="Рисунок 4" descr="IMG_20240118_092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84651"/>
            <a:ext cx="2715766" cy="3621021"/>
          </a:xfrm>
          <a:prstGeom prst="rect">
            <a:avLst/>
          </a:prstGeom>
        </p:spPr>
      </p:pic>
      <p:pic>
        <p:nvPicPr>
          <p:cNvPr id="6" name="Рисунок 5" descr="IMG_20240118_103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4651"/>
            <a:ext cx="2715766" cy="3621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9293" y="764704"/>
            <a:ext cx="3242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у нас сегодня гость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- кулинарный мастер-класс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формирования основ гражданственности и патриотизма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уважительное отношение к Родине, к людям разных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национальностей, проживающим на территории России, их культурному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наследию;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содержанием государственных праздников и традициями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празднования, развивать патриотические чувства, уважение и гордость за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поступки героев Отечества, достижения страны;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трудового воспитания: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профессиях и трудовых процессах;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труду взрослых, к результатам их труда;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самостоятельность и инициативу в трудовой деятельности по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самообслуживанию, хозяйственно-бытовому, ручному труду и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конструированию, труду в природе;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элементарными экономическими знаниями, формировать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первоначальные представления о финансовой грамотности;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088232" cy="2784309"/>
          </a:xfrm>
          <a:prstGeom prst="rect">
            <a:avLst/>
          </a:prstGeom>
          <a:noFill/>
        </p:spPr>
      </p:pic>
      <p:pic>
        <p:nvPicPr>
          <p:cNvPr id="4" name="Рисунок 3" descr="IMG_20231127_08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124744"/>
            <a:ext cx="2211710" cy="2948947"/>
          </a:xfrm>
          <a:prstGeom prst="rect">
            <a:avLst/>
          </a:prstGeom>
        </p:spPr>
      </p:pic>
      <p:pic>
        <p:nvPicPr>
          <p:cNvPr id="5" name="Рисунок 4" descr="IMG_20231115_162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67" y="1124744"/>
            <a:ext cx="2355726" cy="3140968"/>
          </a:xfrm>
          <a:prstGeom prst="rect">
            <a:avLst/>
          </a:prstGeom>
        </p:spPr>
      </p:pic>
      <p:pic>
        <p:nvPicPr>
          <p:cNvPr id="6" name="Рисунок 5" descr="IMG_20231129_090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08661">
            <a:off x="499419" y="3532879"/>
            <a:ext cx="3013255" cy="2779524"/>
          </a:xfrm>
          <a:prstGeom prst="rect">
            <a:avLst/>
          </a:prstGeom>
        </p:spPr>
      </p:pic>
      <p:pic>
        <p:nvPicPr>
          <p:cNvPr id="8" name="Рисунок 7" descr="XtKbMnd1cr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4509120"/>
            <a:ext cx="2935255" cy="2201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«Здесь наш отчий дом»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66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робототехникой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92696"/>
            <a:ext cx="3360374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78297"/>
            <a:ext cx="3051803" cy="40690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2405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8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" y="100381"/>
            <a:ext cx="297033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34" y="2420888"/>
            <a:ext cx="3024336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32" y="116632"/>
            <a:ext cx="2958142" cy="39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3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«Кормушка для птиц»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448272" cy="3264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21" y="620688"/>
            <a:ext cx="2719184" cy="3228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42" y="557487"/>
            <a:ext cx="2495673" cy="3327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3528392" cy="2646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04736"/>
            <a:ext cx="2592288" cy="33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4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404664"/>
            <a:ext cx="4416491" cy="3456384"/>
          </a:xfrm>
          <a:prstGeom prst="rect">
            <a:avLst/>
          </a:prstGeom>
          <a:noFill/>
        </p:spPr>
      </p:pic>
      <p:pic>
        <p:nvPicPr>
          <p:cNvPr id="1027" name="Picture 3" descr="C:\Users\Ольга\Desktop\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320480" cy="32403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33437" y="112474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фестиваль 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рассказу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Бианки «Чьи это ноги?»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66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 летний период: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фамилию, имя, отчество родителей; где работают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домашний адрес.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правила этикета: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 «волшебные» слова, соблюдать правила поведения за столом, на улице, правилам поведения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счет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сравнивать рядом стоящие числа в пределах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и на листе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части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суток, дни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в словесные игры: «Съедобное-несъедобное», «Я знаю 5 названий…», «Скажи наоборот (высокий-низкий и т.д.)» «Что делает собака/кошка и т.д. (бежит, лежит, лает…)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короткие сказки или простые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истории, обсуждайте прочитанное.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61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019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натуры и по представлению знакомые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или их детали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способами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приёмами, различными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упражнения с мячом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длину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мячиков, перебрасывание через сетку одной и двумя руками, игра «Серсо»,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«Городки», запускать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самолётики,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«воздушного Змея».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любимые подвижные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(футбол, баскетбол, волейбол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самокатах,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на ловкость, выносливость, внимание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42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56490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0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45424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формирования безопасного поведения: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об основных источниках и видах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опасности в быту, на улице, в природе, в информационно</a:t>
            </a:r>
          </a:p>
          <a:p>
            <a:pPr algn="just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телекоммункационной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сети  и способах безопасного поведения; о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правилах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безопасности дорожного движения в качестве пешехода и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пассажира транспортного средства;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осмотрительное отношение к потенциально опасным для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ситуациям;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основными правилами пользования сети Интернет,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цифровыми ресурсами, исключая практическое использование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средств обучения индивидуального использования.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fVK29kSM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248472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6" y="3501008"/>
            <a:ext cx="4187958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501008"/>
            <a:ext cx="4080453" cy="306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260648"/>
            <a:ext cx="5040560" cy="720080"/>
          </a:xfrm>
        </p:spPr>
        <p:txBody>
          <a:bodyPr>
            <a:normAutofit/>
          </a:bodyPr>
          <a:lstStyle/>
          <a:p>
            <a:pPr marL="0" indent="0" algn="l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развивать интерес детей к самостоятельному познанию объектов окружающего мира в его разнообразных проявлениях и простейших зависимостях;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развивать способность использовать математические знания и аналитические способы для познания математической стороны окружающего мира: опосредованное сравнение объектов с помощью заместителей (условной меры), сравнение по разным основаниям, счет, упорядочивание, классификация,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сериация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тому подобное); совершенствовать ориентировку в пространстве и времени;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развивать способы взаимодействия с членами семьи и людьми ближайшего окружения в познавательной деятельности, закреплять позитивный опыт в самостоятельной и совместной со взрослым и сверстниками деятельности;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45424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формирования безопасного поведения: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об основных источниках и видах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опасности в быту, на улице, в природе, в информационно</a:t>
            </a:r>
          </a:p>
          <a:p>
            <a:pPr algn="just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телекоммункационной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сети  и способах безопасного поведения; о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правилах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безопасности дорожного движения в качестве пешехода и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пассажира транспортного средства;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осмотрительное отношение к потенциально опасным для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ситуациям;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основными правилами пользования сети Интернет,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цифровыми ресурсами, исключая практическое использование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средств обучения индивидуального использования.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56895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расширять представления о многообразии объектов живой природы, 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особенностях, среде обитания и образе жизни, в разные сезоны года, 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потребностях; продолжать учить группировать объекты живой 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природы;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продолжать учить детей использовать приемы экспериментирования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познания объектов живой и неживой природы и их свойств и 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качеств;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продолжать знакомить с сезонными изменениями в природе, и 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деятельностью человека в разные сезоны, воспитывать положительное 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ко всем живым существам, желание их беречь и заботиться.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322258" cy="3096344"/>
          </a:xfrm>
          <a:prstGeom prst="rect">
            <a:avLst/>
          </a:prstGeom>
          <a:noFill/>
        </p:spPr>
      </p:pic>
      <p:pic>
        <p:nvPicPr>
          <p:cNvPr id="4" name="Picture 4" descr="C:\Users\Ольга\Desktop\ф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517743" cy="3356991"/>
          </a:xfrm>
          <a:prstGeom prst="rect">
            <a:avLst/>
          </a:prstGeom>
          <a:noFill/>
        </p:spPr>
      </p:pic>
      <p:pic>
        <p:nvPicPr>
          <p:cNvPr id="5" name="Picture 3" descr="C:\Users\Ольга\Desktop\ф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2499742" cy="3332989"/>
          </a:xfrm>
          <a:prstGeom prst="rect">
            <a:avLst/>
          </a:prstGeom>
          <a:noFill/>
        </p:spPr>
      </p:pic>
      <p:pic>
        <p:nvPicPr>
          <p:cNvPr id="2050" name="Picture 2" descr="C:\Users\Ольга\Desktop\старшая 23-24\IMG_20230919_093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73016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1589</Words>
  <Application>Microsoft Office PowerPoint</Application>
  <PresentationFormat>Экран (4:3)</PresentationFormat>
  <Paragraphs>221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Bahnschrift Condensed</vt:lpstr>
      <vt:lpstr>Calibri</vt:lpstr>
      <vt:lpstr>Times New Roman</vt:lpstr>
      <vt:lpstr>Тема Office</vt:lpstr>
      <vt:lpstr>Муниципальное дошкольное образовательное  бюджетное  учреждение «Детский сад №5 «Аистёнок»  комбинированного вида» г. Волхов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Познавательное развитие   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Художественно-эстетическое развитие</vt:lpstr>
      <vt:lpstr>Презентация PowerPoint</vt:lpstr>
      <vt:lpstr>Презентация PowerPoint</vt:lpstr>
      <vt:lpstr>Презентация PowerPoint</vt:lpstr>
      <vt:lpstr>Физическое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Admin(Andrey)</cp:lastModifiedBy>
  <cp:revision>29</cp:revision>
  <dcterms:created xsi:type="dcterms:W3CDTF">2024-04-21T15:03:25Z</dcterms:created>
  <dcterms:modified xsi:type="dcterms:W3CDTF">2024-06-21T13:43:52Z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1617502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