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notesMaster+xml" PartName="/ppt/notesMasters/notesMaster1.xml"/>
  <Override ContentType="application/vnd.openxmlformats-officedocument.presentationml.handoutMaster+xml" PartName="/ppt/handoutMasters/handoutMaster1.xml"/>
  <Override ContentType="application/vnd.openxmlformats-officedocument.presentationml.tags+xml" PartName="/ppt/tags/tag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72" r:id="rId3"/>
    <p:sldId id="300" r:id="rId4"/>
    <p:sldId id="301" r:id="rId5"/>
    <p:sldId id="291" r:id="rId6"/>
    <p:sldId id="303" r:id="rId7"/>
    <p:sldId id="302" r:id="rId8"/>
    <p:sldId id="274" r:id="rId9"/>
    <p:sldId id="293" r:id="rId10"/>
    <p:sldId id="294" r:id="rId11"/>
    <p:sldId id="304" r:id="rId12"/>
    <p:sldId id="305" r:id="rId13"/>
    <p:sldId id="316" r:id="rId14"/>
    <p:sldId id="275" r:id="rId15"/>
    <p:sldId id="306" r:id="rId16"/>
    <p:sldId id="307" r:id="rId17"/>
    <p:sldId id="308" r:id="rId18"/>
    <p:sldId id="309" r:id="rId19"/>
    <p:sldId id="317" r:id="rId20"/>
    <p:sldId id="276" r:id="rId21"/>
    <p:sldId id="318" r:id="rId22"/>
    <p:sldId id="278" r:id="rId23"/>
    <p:sldId id="280" r:id="rId24"/>
    <p:sldId id="314" r:id="rId25"/>
    <p:sldId id="315" r:id="rId26"/>
    <p:sldId id="311" r:id="rId27"/>
    <p:sldId id="312" r:id="rId28"/>
    <p:sldId id="313" r:id="rId29"/>
    <p:sldId id="279" r:id="rId30"/>
  </p:sldIdLst>
  <p:sldSz cx="9144000" cy="6858000" type="screen4x3"/>
  <p:notesSz cx="6858000" cy="9144000"/>
  <p:custDataLst>
    <p:tags r:id="rId3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9074"/>
    <a:srgbClr val="3399FF"/>
    <a:srgbClr val="666699"/>
    <a:srgbClr val="0437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604" autoAdjust="0"/>
  </p:normalViewPr>
  <p:slideViewPr>
    <p:cSldViewPr>
      <p:cViewPr varScale="1">
        <p:scale>
          <a:sx n="95" d="100"/>
          <a:sy n="95" d="100"/>
        </p:scale>
        <p:origin x="206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/>
              <a:t>Оригинальные шаблоны для презентаций: </a:t>
            </a:r>
            <a:r>
              <a:rPr lang="ru-RU" sz="1200" dirty="0" smtClean="0">
                <a:hlinkClick r:id="rId3"/>
              </a:rPr>
              <a:t>https://presentation-creation.ru/powerpoint-templates.html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r>
              <a:rPr lang="ru-RU" sz="1200" smtClean="0"/>
              <a:t>Бесплатно и без регистрации.</a:t>
            </a: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474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2636912"/>
            <a:ext cx="5040560" cy="1440160"/>
          </a:xfrm>
        </p:spPr>
        <p:txBody>
          <a:bodyPr/>
          <a:lstStyle>
            <a:lvl1pPr>
              <a:defRPr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7353537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1" name="Текст 2"/>
          <p:cNvSpPr>
            <a:spLocks noGrp="1"/>
          </p:cNvSpPr>
          <p:nvPr>
            <p:ph idx="1"/>
          </p:nvPr>
        </p:nvSpPr>
        <p:spPr>
          <a:xfrm>
            <a:off x="1835696" y="1484784"/>
            <a:ext cx="72008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7353537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35696" y="1484784"/>
            <a:ext cx="72008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 dirty="0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internet.garant.ru/document/redirect/1305770/100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508" y="1988840"/>
            <a:ext cx="8712968" cy="2088232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Особенности организации работы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подготовительной группы  «Жаворонок»</a:t>
            </a:r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учебном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60648"/>
            <a:ext cx="8496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Муниципальное дошкольное образовательное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бюджетное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учреждение </a:t>
            </a: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«Детский сад №5 «Аистёнок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 комбинированного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вида» г. Волхов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64088" y="4149080"/>
            <a:ext cx="3600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Потехина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Татьяна Игоревна, воспитатель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7353537" cy="72008"/>
          </a:xfrm>
        </p:spPr>
        <p:txBody>
          <a:bodyPr>
            <a:normAutofit fontScale="90000"/>
          </a:bodyPr>
          <a:lstStyle/>
          <a:p>
            <a:pPr marL="0" indent="0"/>
            <a:endParaRPr lang="ru-RU" sz="3200" b="1" u="sng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640960" cy="56886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Связная речь:</a:t>
            </a:r>
          </a:p>
          <a:p>
            <a:pPr marL="0" indent="0">
              <a:buNone/>
            </a:pP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052736"/>
            <a:ext cx="835292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Совершенствовать диалогическую и монологическую формы речи. Закреплять умение отвечать на вопросы и задавать их, воспитывать культуру речевого общения. </a:t>
            </a:r>
          </a:p>
          <a:p>
            <a:pPr>
              <a:buFont typeface="Wingdings" pitchFamily="2" charset="2"/>
              <a:buChar char="§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Продолжать учить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самостоятельно, выразительно, последовательно, без повторов передавать содержание литературного текста, использовать в пересказе выразительные средства, характерные для произведения. </a:t>
            </a:r>
          </a:p>
          <a:p>
            <a:pPr>
              <a:buFont typeface="Wingdings" pitchFamily="2" charset="2"/>
              <a:buChar char="§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Совершенствовать умение составлять рассказы о предмете, по картине, по серии сюжетных картинок. Продолжать учить детей составлять небольшие рассказы из личного опыта, творческие рассказы без наглядного материала.</a:t>
            </a:r>
          </a:p>
          <a:p>
            <a:pPr>
              <a:buFont typeface="Wingdings" pitchFamily="2" charset="2"/>
              <a:buChar char="§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Закреплять умение составлять рассказы и небольшие сказки. Формировать умения строить разные типы высказывания (описание, повествование, рассуждение), соблюдая их структуру.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92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908720"/>
            <a:ext cx="777686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5) Подготовка детей к обучению грамоте:</a:t>
            </a:r>
          </a:p>
          <a:p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Упражнять в составлении предложений из 2-4 слов, членении простых предложений на слова с указанием их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последовательности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Формировать у детей умение делить слова на слоги, составлять слова из слогов, делить на слоги трехсложные слова с открытыми слогами; знакомить детей с буквами; читать слоги, слова, простые предложения из 2-3 слов.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3789040"/>
            <a:ext cx="756084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6) Интерес к художественной литературе:</a:t>
            </a:r>
          </a:p>
          <a:p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формировать отношение детей к книге как к эстетическому объекту, поддерживать положительные эмоциональные проявления детей 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знакомить с разнообразными по жанру и тематике художественными произведениями;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60648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формировать положительное эмоциональное отношение к "чтению с продолжением" (сказка-повесть, цикл рассказов со сквозным персонажем);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формировать представления о жанровых, композиционных и языковых особенностях жанров литературы: литературная сказка, рассказ, стихотворение, басня, пословица, небылица, былина;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углублять восприятие содержания и формы произведений (оценка характера персонажа с опорой на его портрет, поступки, мотивы поведения и другие средства раскрытия образа; развитие поэтического слуха);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поддерживать избирательные интересы детей к произведениям определенного жанра и тематики;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развивать образность речи и словесное творчество (составление сравнений, метафор, описательных и метафорических загадок, сочинение текстов сказочного и реалистического характера, создание рифмованных строк).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192" y="976986"/>
            <a:ext cx="3891239" cy="5188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340768"/>
            <a:ext cx="4187958" cy="31409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45619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1" y="260648"/>
            <a:ext cx="7776864" cy="1224136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Художественно-эстетическое развитие</a:t>
            </a:r>
            <a:endParaRPr lang="ru-RU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340768"/>
            <a:ext cx="8496944" cy="504056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Приобщение к искусству: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воспитывать уважительное отношение и чувство гордости за свою страну, в процессе ознакомления с разными видами искусства;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закреплять знания детей о видах искусства (изобразительное, декоративно-прикладное искусство, музыка, архитектура, театр, танец, кино, цирк);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формировать у детей духовно-нравственные качества и чувства сопричастности к культурному наследию, традициям своего народа в процессе ознакомления с различными видами и жанрами искусства;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формировать чувство патриотизма и гражданственности в процессе ознакомления с различными произведениями музыки, изобразительного искусства гражданственно-патриотического содержания;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расширять знания детей о творчестве известных художников и композиторов;</a:t>
            </a:r>
          </a:p>
          <a:p>
            <a:pPr marL="457200" indent="-457200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18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81"/>
            <a:ext cx="856895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2) Изобразительная деятельность: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обогащать у детей сенсорный опыт, включать в процесс ознакомления с предметами движения рук по предмету;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продолжать развивать у детей образное эстетическое восприятие, образные представления, формировать эстетические суждения;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аргументированно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развернуто оценивать изображения, созданные как самим ребёнком, так и его сверстниками, обращая внимание на обязательность доброжелательного и уважительного отношения к работам товарищей;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показывать детям, чем отличаются одни произведения искусства от других как по тематике, так и по средствам выразительности; называть, к каким видам и жанрам изобразительного искусства они относятся, обсуждать их содержание, поощрять индивидуальные оценки детьми этих произведений;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поощрять стремление детей сделать свое произведение красивым, содержательным, выразительным;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поощрять стремление детей делать самостоятельный выбор, помогать другому, уважать и понимать потребности другого человека, бережно относиться к продуктам его труда;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продолжать учить детей рисовать с натуры; развивать аналитические способности, умение сравнивать предметы между собой, выделять особенности каждого предмета.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6000" y="692696"/>
            <a:ext cx="457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260648"/>
            <a:ext cx="8640960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3) Конструктивная деятельность: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формировать умение у детей видеть конструкцию объекта и анализировать её основные части, их функциональное назначение;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знакомить детей с различными видами конструкторов;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знакомить детей с профессиями дизайнера, конструктора, архитектора, строителя и прочее;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развивать у детей художественно-творческие способности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самостоятель-ную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творческую конструктивную деятельность детей;</a:t>
            </a: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4) Музыкальная деятельность: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воспитывать гражданско-патриотические чувства через изучение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Государст-венного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гимна Российской Федерации;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продолжать приобщать детей к музыкальной культуре, воспитывать музыкально-эстетический вкус;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развивать детское музыкально-художественное творчество, реализация самостоятельной творческой деятельности детей; удовлетворение потребности в самовыражении;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развивать у детей музыкальные способности: поэтический и музыкальный слух, чувство ритма, музыкальную память;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60648"/>
            <a:ext cx="820891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продолжать обогащать музыкальные впечатления детей, вызывать яркий эмоциональный отклик при восприятии музыки разного характера;</a:t>
            </a:r>
          </a:p>
          <a:p>
            <a:pPr>
              <a:buFont typeface="Wingdings" pitchFamily="2" charset="2"/>
              <a:buChar char="§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5) Театрализованная деятельность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продолжать приобщение детей к театральному искусству через знакомство с историей театра, его жанрами, устройством и профессиями;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продолжать знакомить детей с разными видами театрализованной деятельности;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развивать у детей умение создавать по предложенной схеме и словесной инструкции декорации и персонажей из различных материалов (бумага, ткань, бросового материала и прочее);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продолжать развивать у детей умение передавать особенности характера персонажа с помощью мимики, жеста, движения и интонационно-образной речи;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продолжать развивать навыки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кукловождения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различных театральных системах (перчаточными, тростевыми, марионеткам и так далее);</a:t>
            </a:r>
          </a:p>
          <a:p>
            <a:pPr>
              <a:buFont typeface="Wingdings" pitchFamily="2" charset="2"/>
              <a:buChar char="§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20688"/>
            <a:ext cx="799288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Культурно-досуговая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деятельность: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продолжать формировать интерес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 полезной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деятельности в свободное время (отдых, творчество, самообразование);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развивать желание участвовать в подготовке и участию в развлечениях, соблюдай культуру общения (доброжелательность, отзывчивость, такт, уважение);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расширять представления о праздничной культуре народов России, поддерживать желание использовать полученные ранее знания и навыки в праздничных мероприятиях (календарных, государственных, народных);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воспитывать уважительное отношение к своей стране в ходе предпраздничной подготовки;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формировать чувство удовлетворения от участия в коллективной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досуговой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деятельности;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поощрять желание детей посещать объединения дополнительного образования различной направленности (танцевальный кружок, хор, изостудия и прочее).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91" y="1196752"/>
            <a:ext cx="3705876" cy="49411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1472" y="1700808"/>
            <a:ext cx="4572000" cy="3429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93055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568952" cy="5688632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области:</a:t>
            </a:r>
          </a:p>
          <a:p>
            <a:pPr marL="0" indent="0">
              <a:buNone/>
            </a:pPr>
            <a:r>
              <a:rPr lang="ru-RU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Социально-коммуникативное развитие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916832"/>
            <a:ext cx="856895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arenR"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В сфере социальных отношений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поддерживать положительную самооценку ребёнка, уверенность в себе, осознание роста своих достижений, стремления стать школьником;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обогащать опыт применения разнообразных способов взаимодействия со взрослыми и сверстниками; развитие начал социально-значимой активности;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развивать способность ребёнка распознавать свои переживания и эмоции окружающих, осуществлять выбор социально одобряемых действий в конкретных ситуациях и обосновывать свои намерения и ценностные ориентации;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развивать способность ребёнка понимать и учитывать интересы и чувства других; договариваться и дружить со сверстниками; разрешать возникающие конфликты конструктивными способами;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воспитывать привычки культурного поведения и общения с людьми, основ этикета, правил поведения в общественных местах.</a:t>
            </a:r>
          </a:p>
          <a:p>
            <a:endParaRPr lang="ru-RU" sz="2000" dirty="0" smtClean="0"/>
          </a:p>
          <a:p>
            <a:pPr marL="457200" indent="-457200">
              <a:buAutoNum type="arabicParenR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01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Физическое развитие</a:t>
            </a:r>
            <a:endParaRPr lang="ru-RU" sz="3200" u="sng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496944" cy="54006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>
              <a:buFont typeface="Wingdings" pitchFamily="2" charset="2"/>
              <a:buChar char="§"/>
            </a:pP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обогащать двигательный опыт детей  развивать умения технично, точно, осознанно, рационально и выразительно выполнять физические упражнения, осваивать туристские навыки;</a:t>
            </a:r>
          </a:p>
          <a:p>
            <a:pPr>
              <a:buFont typeface="Wingdings" pitchFamily="2" charset="2"/>
              <a:buChar char="§"/>
            </a:pP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развивать психофизические качества, точность, меткость, глазомер, мелкую моторику, ориентировку в пространстве; самоконтроль, самостоятельность, творчество;</a:t>
            </a:r>
          </a:p>
          <a:p>
            <a:pPr>
              <a:buFont typeface="Wingdings" pitchFamily="2" charset="2"/>
              <a:buChar char="§"/>
            </a:pP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воспитывать патриотизм, нравственно-волевые качества и гражданскую идентичность в двигательной деятельности </a:t>
            </a:r>
          </a:p>
          <a:p>
            <a:pPr>
              <a:buFont typeface="Wingdings" pitchFamily="2" charset="2"/>
              <a:buChar char="§"/>
            </a:pP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формировать осознанную потребность в двигательной деятельности, поддерживать интерес к физической культуре и спортивным достижениям России, расширять представления о разных видах спорта;</a:t>
            </a:r>
          </a:p>
          <a:p>
            <a:pPr>
              <a:buFont typeface="Wingdings" pitchFamily="2" charset="2"/>
              <a:buChar char="§"/>
            </a:pP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расширять и уточнять представления о здоровье, факторах на него влияющих, средствах его укрепления, туризме, как форме активного отдыха,  спортивных событиях и достижениях, правилах безопасного поведения в двигательной деятельности и при проведении туристских прогулок и экскурсий;</a:t>
            </a:r>
          </a:p>
          <a:p>
            <a:pPr>
              <a:buFont typeface="Wingdings" pitchFamily="2" charset="2"/>
              <a:buChar char="§"/>
            </a:pP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воспитывать бережное, заботливое отношение к здоровью и человеческой жизни, развивать стремление к сохранению своего здоровья и здоровья окружающих людей, оказывать помощь и поддержку другим людям.</a:t>
            </a:r>
            <a:endParaRPr lang="ru-RU" sz="8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94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3200" u="sng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3935378" cy="29515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971384"/>
            <a:ext cx="2824952" cy="37666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64204"/>
            <a:ext cx="3779912" cy="28349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577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93697" cy="1008112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Перспективное комплексно – тематическое планирование</a:t>
            </a:r>
            <a:endParaRPr lang="ru-RU" sz="2400" dirty="0">
              <a:solidFill>
                <a:srgbClr val="FF00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0108208"/>
              </p:ext>
            </p:extLst>
          </p:nvPr>
        </p:nvGraphicFramePr>
        <p:xfrm>
          <a:off x="395536" y="925479"/>
          <a:ext cx="8568950" cy="5898939"/>
        </p:xfrm>
        <a:graphic>
          <a:graphicData uri="http://schemas.openxmlformats.org/drawingml/2006/table">
            <a:tbl>
              <a:tblPr firstRow="1" bandRow="1"/>
              <a:tblGrid>
                <a:gridCol w="6076165"/>
                <a:gridCol w="155799"/>
                <a:gridCol w="2336986"/>
              </a:tblGrid>
              <a:tr h="3125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Период, выставки.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2532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600" b="1" i="0" u="sng" dirty="0">
                          <a:latin typeface="Times New Roman" pitchFamily="18" charset="0"/>
                          <a:cs typeface="Times New Roman" pitchFamily="18" charset="0"/>
                        </a:rPr>
                        <a:t>«Осень  в</a:t>
                      </a:r>
                      <a:r>
                        <a:rPr lang="ru-RU" sz="1600" b="1" i="0" u="sng" baseline="0" dirty="0">
                          <a:latin typeface="Times New Roman" pitchFamily="18" charset="0"/>
                          <a:cs typeface="Times New Roman" pitchFamily="18" charset="0"/>
                        </a:rPr>
                        <a:t> гости просим</a:t>
                      </a:r>
                      <a:r>
                        <a:rPr lang="ru-RU" sz="1600" b="1" i="0" u="sng" dirty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412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0" dirty="0">
                          <a:latin typeface="Times New Roman" pitchFamily="18" charset="0"/>
                          <a:cs typeface="Times New Roman" pitchFamily="18" charset="0"/>
                        </a:rPr>
                        <a:t>Лес. Грибы</a:t>
                      </a:r>
                      <a:r>
                        <a:rPr lang="ru-RU" sz="1400" i="0" baseline="0" dirty="0">
                          <a:latin typeface="Times New Roman" pitchFamily="18" charset="0"/>
                          <a:cs typeface="Times New Roman" pitchFamily="18" charset="0"/>
                        </a:rPr>
                        <a:t> (съедобные, несъедобные).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8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b="0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Сентябрь </a:t>
                      </a:r>
                      <a:r>
                        <a:rPr lang="ru-RU" sz="1400" b="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– Октябрь</a:t>
                      </a:r>
                    </a:p>
                    <a:p>
                      <a:pPr algn="ctr"/>
                      <a:r>
                        <a:rPr lang="ru-RU" sz="1400" b="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Создание</a:t>
                      </a:r>
                      <a:r>
                        <a:rPr lang="ru-RU" sz="1400" b="0" i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коллекции «Дары осени»</a:t>
                      </a:r>
                      <a:endParaRPr lang="ru-RU" sz="1400" b="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</a:tr>
              <a:tr h="483004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400" i="0" dirty="0">
                          <a:latin typeface="Times New Roman" pitchFamily="18" charset="0"/>
                          <a:cs typeface="Times New Roman" pitchFamily="18" charset="0"/>
                        </a:rPr>
                        <a:t>Кустаринички и их плоды (клюква, брусника, черника, голубика, морошка, вереск).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233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400" i="0" dirty="0">
                          <a:latin typeface="Times New Roman" pitchFamily="18" charset="0"/>
                          <a:cs typeface="Times New Roman" pitchFamily="18" charset="0"/>
                        </a:rPr>
                        <a:t>Хвойные и лиственные деревья, кустарники Ленинградской области.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412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Откуда</a:t>
                      </a:r>
                      <a:r>
                        <a:rPr lang="ru-RU" sz="14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хлеб </a:t>
                      </a:r>
                      <a:r>
                        <a:rPr lang="ru-RU" sz="14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пришел</a:t>
                      </a:r>
                      <a:r>
                        <a:rPr lang="en-US" sz="14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3004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400" i="0" dirty="0">
                          <a:latin typeface="Times New Roman" pitchFamily="18" charset="0"/>
                          <a:cs typeface="Times New Roman" pitchFamily="18" charset="0"/>
                        </a:rPr>
                        <a:t>Насекомые.</a:t>
                      </a:r>
                      <a:r>
                        <a:rPr lang="ru-RU" sz="1400" i="0" baseline="0" dirty="0">
                          <a:latin typeface="Times New Roman" pitchFamily="18" charset="0"/>
                          <a:cs typeface="Times New Roman" pitchFamily="18" charset="0"/>
                        </a:rPr>
                        <a:t> Подготовка насекомых к зиме. Превращение насекомых: гусеница – бабочка.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412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Что</a:t>
                      </a:r>
                      <a:r>
                        <a:rPr lang="ru-RU" sz="14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выросло в саду и огороде</a:t>
                      </a:r>
                      <a:r>
                        <a:rPr lang="en-US" sz="14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? 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412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День</a:t>
                      </a:r>
                      <a:r>
                        <a:rPr lang="ru-RU" sz="14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Отца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412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400" i="0" dirty="0">
                          <a:latin typeface="Times New Roman" pitchFamily="18" charset="0"/>
                          <a:cs typeface="Times New Roman" pitchFamily="18" charset="0"/>
                        </a:rPr>
                        <a:t>Осень. Признаки осени.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4120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b="1" i="0" dirty="0">
                          <a:latin typeface="Times New Roman" pitchFamily="18" charset="0"/>
                          <a:cs typeface="Times New Roman" pitchFamily="18" charset="0"/>
                        </a:rPr>
                        <a:t>«Путешествие по</a:t>
                      </a:r>
                      <a:r>
                        <a:rPr lang="ru-RU" sz="1400" b="1" i="0" baseline="0" dirty="0">
                          <a:latin typeface="Times New Roman" pitchFamily="18" charset="0"/>
                          <a:cs typeface="Times New Roman" pitchFamily="18" charset="0"/>
                        </a:rPr>
                        <a:t> России</a:t>
                      </a:r>
                      <a:r>
                        <a:rPr lang="ru-RU" sz="1400" b="1" i="0" dirty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233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. В. Суворов</a:t>
                      </a:r>
                      <a:r>
                        <a:rPr lang="ru-RU" sz="14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400" i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Волховской</a:t>
                      </a:r>
                      <a:r>
                        <a:rPr lang="ru-RU" sz="14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земле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Выставка</a:t>
                      </a:r>
                      <a:r>
                        <a:rPr lang="ru-RU" sz="14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«Куклы в национальных костюмах»</a:t>
                      </a:r>
                    </a:p>
                    <a:p>
                      <a:pPr algn="just"/>
                      <a:r>
                        <a:rPr lang="ru-RU" sz="14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Создание макетов с семьей «Город родной»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</a:tr>
              <a:tr h="310233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Москва – главный город России. День народного единства.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412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400" i="0" dirty="0">
                          <a:latin typeface="Times New Roman" pitchFamily="18" charset="0"/>
                          <a:cs typeface="Times New Roman" pitchFamily="18" charset="0"/>
                        </a:rPr>
                        <a:t>Флаг,</a:t>
                      </a:r>
                      <a:r>
                        <a:rPr lang="ru-RU" sz="1400" i="0" baseline="0" dirty="0">
                          <a:latin typeface="Times New Roman" pitchFamily="18" charset="0"/>
                          <a:cs typeface="Times New Roman" pitchFamily="18" charset="0"/>
                        </a:rPr>
                        <a:t> герб, достопримечательности города, области.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8412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400" i="0" dirty="0">
                          <a:latin typeface="Times New Roman" pitchFamily="18" charset="0"/>
                          <a:cs typeface="Times New Roman" pitchFamily="18" charset="0"/>
                        </a:rPr>
                        <a:t>Флаг, герб, гимн РФ. Президент России.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83004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400" i="0" dirty="0">
                          <a:latin typeface="Times New Roman" pitchFamily="18" charset="0"/>
                          <a:cs typeface="Times New Roman" pitchFamily="18" charset="0"/>
                        </a:rPr>
                        <a:t>Путешествие по городам России</a:t>
                      </a:r>
                      <a:r>
                        <a:rPr lang="ru-RU" sz="1400" i="0" baseline="0" dirty="0">
                          <a:latin typeface="Times New Roman" pitchFamily="18" charset="0"/>
                          <a:cs typeface="Times New Roman" pitchFamily="18" charset="0"/>
                        </a:rPr>
                        <a:t> (Санкт – Петербург, Казань, Сочи, Калининград – достопримечательности, особенности природы).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8412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400" i="0" dirty="0">
                          <a:latin typeface="Times New Roman" pitchFamily="18" charset="0"/>
                          <a:cs typeface="Times New Roman" pitchFamily="18" charset="0"/>
                        </a:rPr>
                        <a:t>Путешествие по карте России – знакомство с традициями разных народов.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077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1714858"/>
              </p:ext>
            </p:extLst>
          </p:nvPr>
        </p:nvGraphicFramePr>
        <p:xfrm>
          <a:off x="107504" y="-5"/>
          <a:ext cx="9073008" cy="7442414"/>
        </p:xfrm>
        <a:graphic>
          <a:graphicData uri="http://schemas.openxmlformats.org/drawingml/2006/table">
            <a:tbl>
              <a:tblPr firstRow="1" bandRow="1"/>
              <a:tblGrid>
                <a:gridCol w="6598551"/>
                <a:gridCol w="2474457"/>
              </a:tblGrid>
              <a:tr h="375192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b="1" i="0" u="sng" dirty="0">
                          <a:latin typeface="Times New Roman" pitchFamily="18" charset="0"/>
                          <a:cs typeface="Times New Roman" pitchFamily="18" charset="0"/>
                        </a:rPr>
                        <a:t>«Здравствуй, зимушка – зима, С новым годом, детвора!</a:t>
                      </a:r>
                      <a:r>
                        <a:rPr lang="ru-RU" sz="1400" b="1" i="1" dirty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099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400" i="0" dirty="0">
                          <a:latin typeface="Times New Roman" pitchFamily="18" charset="0"/>
                          <a:cs typeface="Times New Roman" pitchFamily="18" charset="0"/>
                        </a:rPr>
                        <a:t>Зима в разных климатических зонах</a:t>
                      </a:r>
                      <a:r>
                        <a:rPr lang="ru-RU" sz="1400" i="0" baseline="0" dirty="0">
                          <a:latin typeface="Times New Roman" pitchFamily="18" charset="0"/>
                          <a:cs typeface="Times New Roman" pitchFamily="18" charset="0"/>
                        </a:rPr>
                        <a:t> и континентах. Признаки зимы.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Декабрь</a:t>
                      </a:r>
                    </a:p>
                    <a:p>
                      <a:pPr algn="ctr"/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Макет «Пожарная часть»</a:t>
                      </a:r>
                    </a:p>
                    <a:p>
                      <a:pPr algn="ctr"/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Конкурс семейных костюмов: «Герои русских народных</a:t>
                      </a:r>
                      <a:r>
                        <a:rPr lang="ru-RU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сказок»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</a:tr>
              <a:tr h="3099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Правила</a:t>
                      </a:r>
                      <a:r>
                        <a:rPr lang="ru-RU" sz="14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пожарной безопасности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579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Новый год в разных странах и континентах. Многообразие народов мира.</a:t>
                      </a:r>
                    </a:p>
                    <a:p>
                      <a:pPr algn="just"/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09966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b="1" i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КАНИКУЛЫ с 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31.12.2024г </a:t>
                      </a:r>
                      <a:r>
                        <a:rPr lang="ru-RU" sz="1400" b="1" i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08.01.2025г</a:t>
                      </a:r>
                      <a:endParaRPr lang="ru-RU" sz="1400" b="1" i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439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b="1" i="0" dirty="0">
                          <a:latin typeface="Times New Roman" pitchFamily="18" charset="0"/>
                          <a:cs typeface="Times New Roman" pitchFamily="18" charset="0"/>
                        </a:rPr>
                        <a:t>Домашние, лесные,</a:t>
                      </a:r>
                      <a:r>
                        <a:rPr lang="ru-RU" sz="1400" b="1" i="0" baseline="0" dirty="0">
                          <a:latin typeface="Times New Roman" pitchFamily="18" charset="0"/>
                          <a:cs typeface="Times New Roman" pitchFamily="18" charset="0"/>
                        </a:rPr>
                        <a:t> городские птицы зимой.</a:t>
                      </a:r>
                    </a:p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ru-RU" sz="1400" i="0" dirty="0">
                          <a:latin typeface="Times New Roman" pitchFamily="18" charset="0"/>
                          <a:cs typeface="Times New Roman" pitchFamily="18" charset="0"/>
                        </a:rPr>
                        <a:t>Птицы хищные и не хищные</a:t>
                      </a:r>
                    </a:p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ru-RU" sz="1400" i="0" dirty="0">
                          <a:latin typeface="Times New Roman" pitchFamily="18" charset="0"/>
                          <a:cs typeface="Times New Roman" pitchFamily="18" charset="0"/>
                        </a:rPr>
                        <a:t>Птицы Ленинградской области, занесённые</a:t>
                      </a:r>
                      <a:r>
                        <a:rPr lang="ru-RU" sz="1400" i="0" baseline="0" dirty="0">
                          <a:latin typeface="Times New Roman" pitchFamily="18" charset="0"/>
                          <a:cs typeface="Times New Roman" pitchFamily="18" charset="0"/>
                        </a:rPr>
                        <a:t> в Красную книгу.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Январь</a:t>
                      </a:r>
                    </a:p>
                    <a:p>
                      <a:pPr algn="ctr"/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Изготовление родителями кормушек:</a:t>
                      </a:r>
                    </a:p>
                    <a:p>
                      <a:pPr algn="ctr"/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Создание макета</a:t>
                      </a:r>
                      <a:r>
                        <a:rPr lang="ru-RU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«</a:t>
                      </a:r>
                      <a:r>
                        <a:rPr lang="ru-RU" sz="1400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Снежсная</a:t>
                      </a:r>
                      <a:r>
                        <a:rPr lang="ru-RU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Арктика»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</a:tr>
              <a:tr h="5269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400" i="0" dirty="0">
                          <a:latin typeface="Times New Roman" pitchFamily="18" charset="0"/>
                          <a:cs typeface="Times New Roman" pitchFamily="18" charset="0"/>
                        </a:rPr>
                        <a:t>Домашние животные в </a:t>
                      </a:r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разных </a:t>
                      </a:r>
                      <a:r>
                        <a:rPr lang="ru-RU" sz="1400" i="0" dirty="0">
                          <a:latin typeface="Times New Roman" pitchFamily="18" charset="0"/>
                          <a:cs typeface="Times New Roman" pitchFamily="18" charset="0"/>
                        </a:rPr>
                        <a:t>странах мира (коровы и др.,</a:t>
                      </a:r>
                      <a:r>
                        <a:rPr lang="ru-RU" sz="1400" i="0" baseline="0" dirty="0">
                          <a:latin typeface="Times New Roman" pitchFamily="18" charset="0"/>
                          <a:cs typeface="Times New Roman" pitchFamily="18" charset="0"/>
                        </a:rPr>
                        <a:t> - в России, слоны - в Индии, ослы –  в Азии, страусы – в Австралии, верблюды – в Африке</a:t>
                      </a:r>
                      <a:r>
                        <a:rPr lang="ru-RU" sz="1400" i="0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5269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400" i="0" dirty="0">
                          <a:latin typeface="Times New Roman" pitchFamily="18" charset="0"/>
                          <a:cs typeface="Times New Roman" pitchFamily="18" charset="0"/>
                        </a:rPr>
                        <a:t>Дикие животные зимой , животные Ленинградской области, занесённые в Красную книгу.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099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400" i="0" dirty="0">
                          <a:latin typeface="Times New Roman" pitchFamily="18" charset="0"/>
                          <a:cs typeface="Times New Roman" pitchFamily="18" charset="0"/>
                        </a:rPr>
                        <a:t>Млекопитающие:</a:t>
                      </a:r>
                      <a:r>
                        <a:rPr lang="ru-RU" sz="1400" i="0" baseline="0" dirty="0">
                          <a:latin typeface="Times New Roman" pitchFamily="18" charset="0"/>
                          <a:cs typeface="Times New Roman" pitchFamily="18" charset="0"/>
                        </a:rPr>
                        <a:t> наземные, древесные, водные, подземные.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09966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b="1" i="0" u="sng" dirty="0">
                          <a:latin typeface="Times New Roman" pitchFamily="18" charset="0"/>
                          <a:cs typeface="Times New Roman" pitchFamily="18" charset="0"/>
                        </a:rPr>
                        <a:t>«Веселится</a:t>
                      </a:r>
                      <a:r>
                        <a:rPr lang="ru-RU" sz="1400" b="1" i="0" u="sng" baseline="0" dirty="0">
                          <a:latin typeface="Times New Roman" pitchFamily="18" charset="0"/>
                          <a:cs typeface="Times New Roman" pitchFamily="18" charset="0"/>
                        </a:rPr>
                        <a:t> народ, снова праздник у ворот!</a:t>
                      </a:r>
                      <a:r>
                        <a:rPr lang="ru-RU" sz="1400" b="1" i="0" u="sng" dirty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099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400" i="0" dirty="0">
                          <a:latin typeface="Times New Roman" pitchFamily="18" charset="0"/>
                          <a:cs typeface="Times New Roman" pitchFamily="18" charset="0"/>
                        </a:rPr>
                        <a:t>Русские полководцы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Февраль</a:t>
                      </a:r>
                      <a:r>
                        <a:rPr lang="ru-RU" sz="1400" i="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- Март</a:t>
                      </a:r>
                      <a:endParaRPr lang="ru-RU" sz="14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Создание масленичных кукол – совместное творчество с семьей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</a:tr>
              <a:tr h="3099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400" i="0" dirty="0">
                          <a:latin typeface="Times New Roman" pitchFamily="18" charset="0"/>
                          <a:cs typeface="Times New Roman" pitchFamily="18" charset="0"/>
                        </a:rPr>
                        <a:t>Российская армия.</a:t>
                      </a:r>
                      <a:r>
                        <a:rPr lang="ru-RU" sz="1400" i="0" baseline="0" dirty="0">
                          <a:latin typeface="Times New Roman" pitchFamily="18" charset="0"/>
                          <a:cs typeface="Times New Roman" pitchFamily="18" charset="0"/>
                        </a:rPr>
                        <a:t> Герои Отечества.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099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400" i="0" dirty="0">
                          <a:latin typeface="Times New Roman" pitchFamily="18" charset="0"/>
                          <a:cs typeface="Times New Roman" pitchFamily="18" charset="0"/>
                        </a:rPr>
                        <a:t>День Защитника</a:t>
                      </a:r>
                      <a:r>
                        <a:rPr lang="ru-RU" sz="1400" i="0" baseline="0" dirty="0">
                          <a:latin typeface="Times New Roman" pitchFamily="18" charset="0"/>
                          <a:cs typeface="Times New Roman" pitchFamily="18" charset="0"/>
                        </a:rPr>
                        <a:t> Отечества. Масленица.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099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400" i="0" dirty="0">
                          <a:latin typeface="Times New Roman" pitchFamily="18" charset="0"/>
                          <a:cs typeface="Times New Roman" pitchFamily="18" charset="0"/>
                        </a:rPr>
                        <a:t>Международный женский день. Профессии мам.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09966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b="1" i="0" dirty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400" b="1" i="0" u="sng" dirty="0">
                          <a:latin typeface="Times New Roman" pitchFamily="18" charset="0"/>
                          <a:cs typeface="Times New Roman" pitchFamily="18" charset="0"/>
                        </a:rPr>
                        <a:t>Идёт матушка – весна, отворяй – ка ворота!»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5269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400" i="0" dirty="0">
                          <a:latin typeface="Times New Roman" pitchFamily="18" charset="0"/>
                          <a:cs typeface="Times New Roman" pitchFamily="18" charset="0"/>
                        </a:rPr>
                        <a:t>Весна.</a:t>
                      </a:r>
                      <a:r>
                        <a:rPr lang="ru-RU" sz="1400" i="0" baseline="0" dirty="0">
                          <a:latin typeface="Times New Roman" pitchFamily="18" charset="0"/>
                          <a:cs typeface="Times New Roman" pitchFamily="18" charset="0"/>
                        </a:rPr>
                        <a:t> Признаки весны. Первые весенние цветы. Растения Ленинградской области, занесённые в Красную книгу. Лекарственные растения.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Март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Составление творческих рассказов «Моё любимое комнатное растение»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/>
                    </a:p>
                    <a:p>
                      <a:pPr algn="ctr"/>
                      <a:endParaRPr lang="ru-RU" sz="14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</a:tr>
              <a:tr h="3099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400" i="0" dirty="0">
                          <a:latin typeface="Times New Roman" pitchFamily="18" charset="0"/>
                          <a:cs typeface="Times New Roman" pitchFamily="18" charset="0"/>
                        </a:rPr>
                        <a:t>Комнатные растения. Размножение. Уход за ними.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7749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400" i="0" dirty="0">
                          <a:latin typeface="Times New Roman" pitchFamily="18" charset="0"/>
                          <a:cs typeface="Times New Roman" pitchFamily="18" charset="0"/>
                        </a:rPr>
                        <a:t>Весенние  сельскохозяйственные работы. Профессии жителей села: механизатор, доярка, Агроном, пчеловод, фермер.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249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4757080"/>
              </p:ext>
            </p:extLst>
          </p:nvPr>
        </p:nvGraphicFramePr>
        <p:xfrm>
          <a:off x="107505" y="548680"/>
          <a:ext cx="1008111" cy="5486400"/>
        </p:xfrm>
        <a:graphic>
          <a:graphicData uri="http://schemas.openxmlformats.org/drawingml/2006/table">
            <a:tbl>
              <a:tblPr firstRow="1" bandRow="1"/>
              <a:tblGrid>
                <a:gridCol w="733172"/>
                <a:gridCol w="274939"/>
              </a:tblGrid>
              <a:tr h="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ru-RU" sz="1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ru-RU" sz="1400" b="1" i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ru-RU" sz="1400" b="1" i="0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ru-RU" sz="1400" b="1" i="0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ru-RU" sz="14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197553"/>
              </p:ext>
            </p:extLst>
          </p:nvPr>
        </p:nvGraphicFramePr>
        <p:xfrm>
          <a:off x="107504" y="188641"/>
          <a:ext cx="8856984" cy="6480716"/>
        </p:xfrm>
        <a:graphic>
          <a:graphicData uri="http://schemas.openxmlformats.org/drawingml/2006/table">
            <a:tbl>
              <a:tblPr firstRow="1" bandRow="1"/>
              <a:tblGrid>
                <a:gridCol w="6441443"/>
                <a:gridCol w="2415541"/>
              </a:tblGrid>
              <a:tr h="579075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600" b="1" i="0" u="sng" dirty="0">
                          <a:latin typeface="Times New Roman" pitchFamily="18" charset="0"/>
                          <a:cs typeface="Times New Roman" pitchFamily="18" charset="0"/>
                        </a:rPr>
                        <a:t>«Земля – наш общий дом»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796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600" i="0" dirty="0">
                          <a:latin typeface="Times New Roman" pitchFamily="18" charset="0"/>
                          <a:cs typeface="Times New Roman" pitchFamily="18" charset="0"/>
                        </a:rPr>
                        <a:t>Животные жарких стран. Природа джунглей, саванны, пустыни.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Апрель</a:t>
                      </a:r>
                    </a:p>
                    <a:p>
                      <a:pPr algn="ctr"/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Создание атрибутов к сюжетно – ролевой игре «Космическое путешествие»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</a:tr>
              <a:tr h="5796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600" i="0" dirty="0">
                          <a:latin typeface="Times New Roman" pitchFamily="18" charset="0"/>
                          <a:cs typeface="Times New Roman" pitchFamily="18" charset="0"/>
                        </a:rPr>
                        <a:t>Освоение космоса. Планеты Солнечной системы.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011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600" b="0" i="0" dirty="0">
                          <a:latin typeface="Times New Roman" pitchFamily="18" charset="0"/>
                          <a:cs typeface="Times New Roman" pitchFamily="18" charset="0"/>
                        </a:rPr>
                        <a:t>Животный мир рек, озёр, морей</a:t>
                      </a:r>
                      <a:r>
                        <a:rPr lang="ru-RU" sz="1600" b="0" i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0" dirty="0">
                          <a:latin typeface="Times New Roman" pitchFamily="18" charset="0"/>
                          <a:cs typeface="Times New Roman" pitchFamily="18" charset="0"/>
                        </a:rPr>
                        <a:t> и океанов.</a:t>
                      </a:r>
                      <a:r>
                        <a:rPr lang="ru-RU" sz="1600" b="0" i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0" dirty="0">
                          <a:latin typeface="Times New Roman" pitchFamily="18" charset="0"/>
                          <a:cs typeface="Times New Roman" pitchFamily="18" charset="0"/>
                        </a:rPr>
                        <a:t>Рыбы Ленинградской </a:t>
                      </a:r>
                      <a:r>
                        <a:rPr lang="ru-RU" sz="16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области, </a:t>
                      </a:r>
                      <a:r>
                        <a:rPr lang="ru-RU" sz="1600" b="0" i="0" dirty="0">
                          <a:latin typeface="Times New Roman" pitchFamily="18" charset="0"/>
                          <a:cs typeface="Times New Roman" pitchFamily="18" charset="0"/>
                        </a:rPr>
                        <a:t>занесённые в Красную книгу.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011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Прилёт птиц. Перелётные</a:t>
                      </a: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птицы: яйцо – птенец – птица. Самые необычные птицы.</a:t>
                      </a:r>
                      <a:endParaRPr lang="ru-RU" sz="1600" b="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79625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600" b="1" i="0" u="sng" dirty="0">
                          <a:latin typeface="Times New Roman" pitchFamily="18" charset="0"/>
                          <a:cs typeface="Times New Roman" pitchFamily="18" charset="0"/>
                        </a:rPr>
                        <a:t>«День Победы» - май (2 недели)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79625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600" b="1" i="0" dirty="0">
                          <a:latin typeface="Times New Roman" pitchFamily="18" charset="0"/>
                          <a:cs typeface="Times New Roman" pitchFamily="18" charset="0"/>
                        </a:rPr>
                        <a:t>«Скоро в школу»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011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600" i="0" dirty="0">
                          <a:latin typeface="Times New Roman" pitchFamily="18" charset="0"/>
                          <a:cs typeface="Times New Roman" pitchFamily="18" charset="0"/>
                        </a:rPr>
                        <a:t>Учебные</a:t>
                      </a:r>
                      <a:r>
                        <a:rPr lang="ru-RU" sz="1600" i="0" baseline="0" dirty="0">
                          <a:latin typeface="Times New Roman" pitchFamily="18" charset="0"/>
                          <a:cs typeface="Times New Roman" pitchFamily="18" charset="0"/>
                        </a:rPr>
                        <a:t> заведения родного города (школа № 1</a:t>
                      </a:r>
                      <a:r>
                        <a:rPr lang="ru-RU" sz="16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№</a:t>
                      </a:r>
                      <a:r>
                        <a:rPr lang="ru-RU" sz="1600" i="0" baseline="0" dirty="0">
                          <a:latin typeface="Times New Roman" pitchFamily="18" charset="0"/>
                          <a:cs typeface="Times New Roman" pitchFamily="18" charset="0"/>
                        </a:rPr>
                        <a:t>8, Гимназия), школьные принадлежности.</a:t>
                      </a:r>
                      <a:endParaRPr lang="ru-RU" sz="16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Май</a:t>
                      </a:r>
                    </a:p>
                    <a:p>
                      <a:pPr algn="ctr"/>
                      <a:r>
                        <a:rPr lang="ru-RU" sz="140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Выпускной вечер</a:t>
                      </a:r>
                      <a:endParaRPr lang="ru-RU" sz="14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40000"/>
                      </a:srgbClr>
                    </a:solidFill>
                  </a:tcPr>
                </a:tc>
              </a:tr>
              <a:tr h="5796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600" i="0" dirty="0">
                          <a:latin typeface="Times New Roman" pitchFamily="18" charset="0"/>
                          <a:cs typeface="Times New Roman" pitchFamily="18" charset="0"/>
                        </a:rPr>
                        <a:t>Тема на основе интересов детей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BD3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494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-1355"/>
            <a:ext cx="7353537" cy="100811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Наши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764704"/>
            <a:ext cx="8064896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Октябрь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Концерт-конкурс  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«Мой папа – самый лучший!» </a:t>
            </a:r>
            <a:endParaRPr lang="ru-RU" sz="26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Акция «Сдай макулатуру- спаси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дерево!»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Совместный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поход к мемориалу «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Валимский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рубеж», парк П.И.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Антипова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Осенний праздник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Фотовыставка «Мы в бассейне»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Фотовыставка «Папа, мама, я – дружная семья!»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Ноябрь: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Конкурс-концерт 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2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Моя мама – самая лучшая!»</a:t>
            </a:r>
            <a:endParaRPr lang="ru-RU" sz="26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Выставка магнитов на тему «Города России»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Семейный конкурс «Гимн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России»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(иллюстрации к гимну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917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95536" y="404664"/>
            <a:ext cx="820891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Декабрь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Акция «Дари добро» (неделя добрых дел)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Новогодний праздник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новогодних семейных костюмов «Герои русских народных сказок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lvl="0"/>
            <a:endParaRPr lang="ru-RU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Январь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Родительское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собрание «Вот как дружно мы живем»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Фотовыставка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Вместе познаём, развиваемся, воспитываем!»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791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67544" y="332656"/>
            <a:ext cx="7848872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Февраль: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Праздник «День защитника Отечества»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Праздник «Масленица широкая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Строим вместе снежные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постройки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Лыжный поход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Военно-патриотическая игра «Зарница» с участием родителей </a:t>
            </a:r>
            <a:endPara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Март: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Праздник «8 марта»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Выставка платков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Экологическая акция «Час Земли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Акция «Сдай макулатуру- спаси дерево!»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834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51520" y="260648"/>
            <a:ext cx="7848872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/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Апрель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ru-RU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«Книга в жизни ребенка»</a:t>
            </a:r>
            <a:endParaRPr lang="ru-RU" sz="2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lvl="0" indent="-571500">
              <a:buFont typeface="Arial" pitchFamily="34" charset="0"/>
              <a:buChar char="•"/>
            </a:pPr>
            <a:r>
              <a:rPr lang="ru-RU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Родительское собрание «Скоро в школу</a:t>
            </a:r>
            <a:r>
              <a:rPr lang="ru-RU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!»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Музыкальная сказка «В гостях у музыки П.И. Чайковского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endParaRPr lang="ru-RU" sz="4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Май: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Весенний праздник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«День Победы. Парад»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Акции: «Бессмертный полк», «Георгиевская ленточка»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Трудовая акция, поход к мемориалу «Героическим защитникам Волхова»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Велопробег в парке</a:t>
            </a:r>
          </a:p>
          <a:p>
            <a:pPr lvl="0" algn="ctr"/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Выпускной!</a:t>
            </a:r>
          </a:p>
        </p:txBody>
      </p:sp>
    </p:spTree>
    <p:extLst>
      <p:ext uri="{BB962C8B-B14F-4D97-AF65-F5344CB8AC3E}">
        <p14:creationId xmlns:p14="http://schemas.microsoft.com/office/powerpoint/2010/main" val="2952264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433657" cy="1008112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ru-RU" sz="5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FF388C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Плодотворного, успешного </a:t>
            </a:r>
            <a:br>
              <a:rPr lang="ru-RU" b="1" dirty="0">
                <a:solidFill>
                  <a:srgbClr val="FF388C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FF388C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 интересного учебного года!</a:t>
            </a:r>
            <a:br>
              <a:rPr lang="ru-RU" b="1" dirty="0">
                <a:solidFill>
                  <a:srgbClr val="FF388C">
                    <a:lumMod val="50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5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431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20688"/>
            <a:ext cx="813690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 области формирования основ гражданственности и патриотизма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воспитывать патриотические и интернациональные чувства, уважительное отношение к Родине, к представителям разных национальностей, интерес к их культуре и обычаям;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расширять представления детей о государственных праздниках и поддерживать интерес детей к событиям, происходящим в стране, развивать чувство гордости за достижения страны в области спорта, науки и искусства, служения и верности интересам страны;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знакомить с целями и доступными практиками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волонтерства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России и включать детей при поддержке взрослых в социальные акции, волонтерские мероприятия в ДОО и в населенном пункте;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развивать интерес детей к населенному пункту, в котором живет, переживание чувства удивления, восхищения достопримечательностями, событиями прошлого и настоящего; поощрять активное участие в праздновании событий, связанных с его местом проживания.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76672"/>
            <a:ext cx="799288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В сфере трудового воспитания:</a:t>
            </a:r>
          </a:p>
          <a:p>
            <a:pPr>
              <a:buNone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980728"/>
            <a:ext cx="784887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формировать представления о труде как ценности общества, о разнообразии и взаимосвязи видов труда и профессий;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формировать элементы финансовой грамотности, осознания материальных возможностей родителей (законных представителей), ограниченности материальных ресурсов;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развивать интерес и самостоятельность в разных видах доступного труда, умения включаться в реальные трудовые связи со взрослыми и сверстниками;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поддерживать освоение умений сотрудничества в совместном труде;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воспитывать ответственность, добросовестность, стремление к участию в труде взрослых, оказанию посильной помощи.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7353537" cy="720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45424" cy="5400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области формирования безопасного поведения: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формировать представления об опасных для человека ситуациях в быту, в природе и способах правильного поведения; о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правилах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безопасности дорожного движения в качестве пешехода и пассажира транспортного средства;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воспитывать осторожное и осмотрительное отношение к потенциально опасным для человека ситуациям в общении, в быту, на улице, в природе, в сети Интернет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501008"/>
            <a:ext cx="2418876" cy="32251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3351728"/>
            <a:ext cx="2412776" cy="32170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302" y="3645023"/>
            <a:ext cx="2192804" cy="29237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0901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9" y="260648"/>
            <a:ext cx="6336704" cy="1008112"/>
          </a:xfrm>
        </p:spPr>
        <p:txBody>
          <a:bodyPr>
            <a:normAutofit/>
          </a:bodyPr>
          <a:lstStyle/>
          <a:p>
            <a:r>
              <a:rPr lang="ru-RU" sz="2800" b="1" u="sng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Познавательное разви</a:t>
            </a:r>
            <a:r>
              <a:rPr lang="ru-RU" sz="28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тие</a:t>
            </a:r>
            <a:endParaRPr lang="ru-RU" sz="2800" b="1" u="sng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268760"/>
            <a:ext cx="8280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268760"/>
            <a:ext cx="8496944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Развивать умения детей включаться в коллективное исследование, обсуждать его ход; 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обогащать пространственные и временные представления, поощрять использование счета, вычислений, измерений логических операций для познания и преобразования предметов окружающего мира;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развивать умения детей применять некоторые цифровые средства для познания окружающего мира, соблюдая правила их безопасного использования;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закреплять и расширять представления детей о способах взаимодействия со взрослыми и сверстниками в разных видах деятельности, развивать чувство собственной компетентности в решении различных познавательных задач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496944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формировать представления детей о многообразии стран и народов мира;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расширять и уточнять представления детей о богатстве природного мира в разных регионах России и на планете, о некоторых способах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приспособ-ления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животных и растений к среде обитания, их потребностях, образе жизни живой природы и человека в разные сезоны года, закреплять умения классифицировать объекты живой природы;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расширять и углублять представления детей о неживой природе и её свойствах, их использовании человеком, явлениях природы, воспитывать бережное и заботливое отношения к ней, формировать представления о профессиях, связанных с природой и её защитой.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77072"/>
            <a:ext cx="3419872" cy="25649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6372" y="4077072"/>
            <a:ext cx="3419872" cy="25649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ru-RU" sz="32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развитие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640960" cy="525658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indent="-1371600">
              <a:buNone/>
            </a:pPr>
            <a:r>
              <a:rPr lang="ru-RU" sz="8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1)Формирование словаря:</a:t>
            </a:r>
            <a:endParaRPr lang="ru-RU" sz="8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обогащение словаря: расширять запас слов, обозначающих название предметов, действий, признаков. Закреплять у детей умения использовать в речи синонимы, существительные с обобщающими значениями. Вводить в словарь детей антонимы, многозначные слова;</a:t>
            </a:r>
          </a:p>
          <a:p>
            <a:pPr>
              <a:buFont typeface="Wingdings" pitchFamily="2" charset="2"/>
              <a:buChar char="§"/>
            </a:pP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активизация словаря: совершенствовать умение использовать разные части речи точно по смыслу.</a:t>
            </a:r>
          </a:p>
          <a:p>
            <a:pPr marL="1371600" indent="-1371600">
              <a:buAutoNum type="arabicParenR"/>
            </a:pPr>
            <a:endParaRPr lang="ru-RU" sz="8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8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8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Звуковая культура речи:</a:t>
            </a:r>
          </a:p>
          <a:p>
            <a:pPr>
              <a:buFont typeface="Wingdings" pitchFamily="2" charset="2"/>
              <a:buChar char="§"/>
            </a:pP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совершенствовать умение различать на слух и в произношении все звуки родного языка. Отрабатывать дикцию: внятно и отчетливо произносить слова и словосочетания с естественной интонацией. Совершенствовать фонематический слух: называть слова с определенным звуком, находить слова с этим звуком в предложении, определять место звука в слове (в начале, в середине, в конце).</a:t>
            </a:r>
          </a:p>
          <a:p>
            <a:pPr>
              <a:buFont typeface="Wingdings" pitchFamily="2" charset="2"/>
              <a:buChar char="§"/>
            </a:pP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Развивать интонационную сторону речи (мелодика, ритм, тембр, сила голоса, темп).</a:t>
            </a:r>
          </a:p>
          <a:p>
            <a:pPr>
              <a:buNone/>
            </a:pPr>
            <a:endParaRPr lang="ru-RU" sz="72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92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7353537" cy="72008"/>
          </a:xfrm>
        </p:spPr>
        <p:txBody>
          <a:bodyPr>
            <a:normAutofit fontScale="90000"/>
          </a:bodyPr>
          <a:lstStyle/>
          <a:p>
            <a:pPr marL="0" indent="0"/>
            <a:endParaRPr lang="ru-RU" sz="3200" b="1" u="sng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640960" cy="38164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Грамматический строй речи:</a:t>
            </a:r>
          </a:p>
          <a:p>
            <a:pPr marL="0" indent="0">
              <a:buNone/>
            </a:pP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700808"/>
            <a:ext cx="79928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Закреплять умение согласовывать существительные с числительными,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существительные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 прилагательными, образовывать по образцу существительные с суффиксами, глаголы с приставками, сравнительную и превосходную степени имен прилагательных.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Совершенствовать умение детей образовывать однокоренные слова,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использ-овать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речи сложные предложения разных видов.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92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918d952128df7935ad2c8a1cf121fda25504fb"/>
</p:tagLst>
</file>

<file path=ppt/theme/theme1.xml><?xml version="1.0" encoding="utf-8"?>
<a:theme xmlns:a="http://schemas.openxmlformats.org/drawingml/2006/main" name="Тема Office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2555</TotalTime>
  <Words>2685</Words>
  <Application>Microsoft Office PowerPoint</Application>
  <PresentationFormat>Экран (4:3)</PresentationFormat>
  <Paragraphs>278</Paragraphs>
  <Slides>29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4" baseType="lpstr">
      <vt:lpstr>Arial</vt:lpstr>
      <vt:lpstr>Calibri</vt:lpstr>
      <vt:lpstr>Times New Roman</vt:lpstr>
      <vt:lpstr>Wingdings</vt:lpstr>
      <vt:lpstr>Тема Office</vt:lpstr>
      <vt:lpstr>Особенности организации работы подготовительной группы  «Жаворонок» в 2024 – 2025 учебном году</vt:lpstr>
      <vt:lpstr>Презентация PowerPoint</vt:lpstr>
      <vt:lpstr>Презентация PowerPoint</vt:lpstr>
      <vt:lpstr>Презентация PowerPoint</vt:lpstr>
      <vt:lpstr>Презентация PowerPoint</vt:lpstr>
      <vt:lpstr>Познавательное развитие</vt:lpstr>
      <vt:lpstr>Презентация PowerPoint</vt:lpstr>
      <vt:lpstr>Речевое развитие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Художественно-эстетическое развитие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Физическое развитие</vt:lpstr>
      <vt:lpstr>Презентация PowerPoint</vt:lpstr>
      <vt:lpstr>Перспективное комплексно – тематическое планирование</vt:lpstr>
      <vt:lpstr>Презентация PowerPoint</vt:lpstr>
      <vt:lpstr>Презентация PowerPoint</vt:lpstr>
      <vt:lpstr>Наши мероприятия</vt:lpstr>
      <vt:lpstr>Презентация PowerPoint</vt:lpstr>
      <vt:lpstr>Презентация PowerPoint</vt:lpstr>
      <vt:lpstr>Презентация PowerPoint</vt:lpstr>
      <vt:lpstr>      Плодотворного, успешного  и интересного учебного года! 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Золотая осень</dc:title>
  <dc:creator>obstinate</dc:creator>
  <dc:description>Шаблон презентации с сайта https://presentation-creation.ru/</dc:description>
  <cp:lastModifiedBy>Admin(Andrey)</cp:lastModifiedBy>
  <cp:revision>711</cp:revision>
  <dcterms:created xsi:type="dcterms:W3CDTF">2018-02-25T09:09:03Z</dcterms:created>
  <dcterms:modified xsi:type="dcterms:W3CDTF">2024-10-10T21:26:02Z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574842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S10.3.0</vt:lpwstr>
  </property>
</Properties>
</file>