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Default ContentType="image/vnd.ms-photo" Extension="wdp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59" r:id="rId4"/>
    <p:sldId id="319" r:id="rId5"/>
    <p:sldId id="325" r:id="rId6"/>
    <p:sldId id="327" r:id="rId7"/>
    <p:sldId id="328" r:id="rId8"/>
    <p:sldId id="260" r:id="rId9"/>
    <p:sldId id="261" r:id="rId10"/>
    <p:sldId id="321" r:id="rId11"/>
    <p:sldId id="266" r:id="rId12"/>
    <p:sldId id="360" r:id="rId13"/>
    <p:sldId id="374" r:id="rId14"/>
    <p:sldId id="262" r:id="rId15"/>
    <p:sldId id="375" r:id="rId16"/>
    <p:sldId id="264" r:id="rId17"/>
    <p:sldId id="366" r:id="rId18"/>
    <p:sldId id="302" r:id="rId19"/>
    <p:sldId id="268" r:id="rId20"/>
    <p:sldId id="373" r:id="rId21"/>
    <p:sldId id="343" r:id="rId22"/>
    <p:sldId id="364" r:id="rId23"/>
    <p:sldId id="265" r:id="rId24"/>
    <p:sldId id="338" r:id="rId25"/>
    <p:sldId id="372" r:id="rId26"/>
    <p:sldId id="322" r:id="rId27"/>
    <p:sldId id="371" r:id="rId28"/>
    <p:sldId id="367" r:id="rId29"/>
    <p:sldId id="370" r:id="rId30"/>
    <p:sldId id="369" r:id="rId31"/>
    <p:sldId id="368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94660"/>
  </p:normalViewPr>
  <p:slideViewPr>
    <p:cSldViewPr>
      <p:cViewPr>
        <p:scale>
          <a:sx n="64" d="100"/>
          <a:sy n="64" d="100"/>
        </p:scale>
        <p:origin x="-153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F7B553-89AD-4872-81F7-4B11881D1A01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916BC8-2D61-41D6-BA6E-01E3D4994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7B553-89AD-4872-81F7-4B11881D1A01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6BC8-2D61-41D6-BA6E-01E3D4994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7B553-89AD-4872-81F7-4B11881D1A01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6BC8-2D61-41D6-BA6E-01E3D4994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7B553-89AD-4872-81F7-4B11881D1A01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6BC8-2D61-41D6-BA6E-01E3D4994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7B553-89AD-4872-81F7-4B11881D1A01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6BC8-2D61-41D6-BA6E-01E3D4994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7B553-89AD-4872-81F7-4B11881D1A01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6BC8-2D61-41D6-BA6E-01E3D4994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7B553-89AD-4872-81F7-4B11881D1A01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6BC8-2D61-41D6-BA6E-01E3D4994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7B553-89AD-4872-81F7-4B11881D1A01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6BC8-2D61-41D6-BA6E-01E3D4994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7B553-89AD-4872-81F7-4B11881D1A01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6BC8-2D61-41D6-BA6E-01E3D4994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2F7B553-89AD-4872-81F7-4B11881D1A01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6BC8-2D61-41D6-BA6E-01E3D4994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F7B553-89AD-4872-81F7-4B11881D1A01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916BC8-2D61-41D6-BA6E-01E3D4994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2F7B553-89AD-4872-81F7-4B11881D1A01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916BC8-2D61-41D6-BA6E-01E3D4994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C:\Users\Елена\Local Settings\Desktop\8909f93414802efca33c98d978155f4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9583" l="938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3535" y="3985959"/>
            <a:ext cx="3815555" cy="28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Елена\Local Settings\Desktop\bc24352b-b1c8-5cf5-9846-5e3a2af738d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415555" y="260648"/>
            <a:ext cx="5346433" cy="3240360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Monotype Corsiva" panose="03010101010201010101" pitchFamily="66" charset="0"/>
              </a:rPr>
              <a:t>Подготовительная </a:t>
            </a:r>
            <a:r>
              <a:rPr lang="ru-RU" sz="4200" b="1" dirty="0" smtClean="0">
                <a:latin typeface="Monotype Corsiva" panose="03010101010201010101" pitchFamily="66" charset="0"/>
              </a:rPr>
              <a:t>группа                     «Цветик - семицветик» </a:t>
            </a:r>
          </a:p>
          <a:p>
            <a:pPr algn="ctr"/>
            <a:r>
              <a:rPr lang="ru-RU" sz="4200" b="1" dirty="0" smtClean="0">
                <a:latin typeface="Monotype Corsiva" panose="03010101010201010101" pitchFamily="66" charset="0"/>
              </a:rPr>
              <a:t>2024-2025 </a:t>
            </a:r>
            <a:r>
              <a:rPr lang="ru-RU" sz="4200" b="1" dirty="0" err="1" smtClean="0">
                <a:latin typeface="Monotype Corsiva" panose="03010101010201010101" pitchFamily="66" charset="0"/>
              </a:rPr>
              <a:t>уч.г</a:t>
            </a:r>
            <a:r>
              <a:rPr lang="ru-RU" sz="4200" b="1" dirty="0" smtClean="0">
                <a:latin typeface="Monotype Corsiva" panose="03010101010201010101" pitchFamily="66" charset="0"/>
              </a:rPr>
              <a:t>.</a:t>
            </a:r>
            <a:endParaRPr lang="ru-RU" sz="4200" b="1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Елена\Local Settings\Desktop\8909f93414802efca33c98d978155f4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9583" l="938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931405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860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800" b="0" dirty="0">
              <a:solidFill>
                <a:schemeClr val="bg1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1052736"/>
            <a:ext cx="8601582" cy="5256584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Приобщение детей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к общепринятым нормам и правилам взаимоотношений со сверстниками и взрослыми, в том числе моральным, на обогащение первичных представлений о гендерной и семейной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принадлежности;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</a:rPr>
              <a:t>Формирование </a:t>
            </a:r>
            <a:r>
              <a:rPr lang="ru-RU" sz="2400" dirty="0">
                <a:latin typeface="Times New Roman"/>
                <a:ea typeface="Times New Roman"/>
              </a:rPr>
              <a:t>представлений детей о разнообразии окружающего их мира людей и рукотворных материалов</a:t>
            </a:r>
            <a:r>
              <a:rPr lang="ru-RU" sz="2400" dirty="0" smtClean="0">
                <a:latin typeface="Times New Roman"/>
                <a:ea typeface="Times New Roman"/>
              </a:rPr>
              <a:t>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Times New Roman"/>
              </a:rPr>
              <a:t> Воспитание </a:t>
            </a:r>
            <a:r>
              <a:rPr lang="ru-RU" sz="2400" dirty="0">
                <a:latin typeface="Times New Roman"/>
                <a:ea typeface="Times New Roman"/>
              </a:rPr>
              <a:t>правильного отношения к людям, к вещам и </a:t>
            </a:r>
            <a:r>
              <a:rPr lang="ru-RU" sz="2400" dirty="0" smtClean="0">
                <a:latin typeface="Times New Roman"/>
                <a:ea typeface="Times New Roman"/>
              </a:rPr>
              <a:t>т.д</a:t>
            </a:r>
            <a:r>
              <a:rPr lang="ru-RU" sz="2400" dirty="0">
                <a:latin typeface="Times New Roman"/>
                <a:ea typeface="Times New Roman"/>
              </a:rPr>
              <a:t>.; обучение способам поведения в обществе, отражающим желания, возможности и предпочтения </a:t>
            </a:r>
            <a:r>
              <a:rPr lang="ru-RU" sz="2400" dirty="0" smtClean="0">
                <a:latin typeface="Times New Roman"/>
                <a:ea typeface="Times New Roman"/>
              </a:rPr>
              <a:t>детей;</a:t>
            </a:r>
          </a:p>
        </p:txBody>
      </p:sp>
    </p:spTree>
    <p:extLst>
      <p:ext uri="{BB962C8B-B14F-4D97-AF65-F5344CB8AC3E}">
        <p14:creationId xmlns:p14="http://schemas.microsoft.com/office/powerpoint/2010/main" xmlns="" val="209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6729" y="272942"/>
            <a:ext cx="8568952" cy="5976664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Malgun Gothic"/>
              </a:rPr>
              <a:t>Формирование у детей представления о Родине: о городах России, о ее столице, о государственной символике, гимне страны и т. д. </a:t>
            </a: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Malgun Gothic"/>
              </a:rPr>
              <a:t>Расширять </a:t>
            </a:r>
            <a:r>
              <a:rPr lang="ru-RU" sz="2400" dirty="0">
                <a:latin typeface="Times New Roman"/>
                <a:ea typeface="Malgun Gothic"/>
              </a:rPr>
              <a:t>и </a:t>
            </a:r>
            <a:r>
              <a:rPr lang="ru-RU" sz="2400" dirty="0" smtClean="0">
                <a:latin typeface="Times New Roman"/>
                <a:ea typeface="Malgun Gothic"/>
              </a:rPr>
              <a:t>закреплять  </a:t>
            </a:r>
            <a:r>
              <a:rPr lang="ru-RU" sz="2400" dirty="0">
                <a:latin typeface="Times New Roman"/>
                <a:ea typeface="Malgun Gothic"/>
              </a:rPr>
              <a:t>представления о предметах быта, необходимых человеку, о макросоциальном </a:t>
            </a:r>
            <a:r>
              <a:rPr lang="ru-RU" sz="2400" dirty="0" smtClean="0">
                <a:latin typeface="Times New Roman"/>
                <a:ea typeface="Malgun Gothic"/>
              </a:rPr>
              <a:t>окружении;</a:t>
            </a:r>
          </a:p>
          <a:p>
            <a:pPr marL="342900" indent="-342900" algn="just" fontAlgn="base" hangingPunct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азвитие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у детей устойчивого алгоритма поведения в опасных ситуациях: в помещении, на прогулке, на улице, в условиях поведения с посторонними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людьми;</a:t>
            </a:r>
          </a:p>
          <a:p>
            <a:pPr marL="342900" indent="-342900" algn="just" fontAlgn="base" hangingPunct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,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19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788024" y="404664"/>
            <a:ext cx="3803581" cy="1656184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Акция</a:t>
            </a:r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  </a:t>
            </a:r>
          </a:p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«Угощение  для  птиц  и  животных»</a:t>
            </a:r>
            <a:endParaRPr lang="ru-RU" sz="3200" b="1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,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3" descr="G:\IMG-20240923-WA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9348" y="2234868"/>
            <a:ext cx="2575359" cy="3433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IMG-20240923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38" y="188640"/>
            <a:ext cx="2487142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IMG-20240923-WA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1809" y="3524850"/>
            <a:ext cx="2422771" cy="3226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IMG-20240923-WA0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3476" y="3284984"/>
            <a:ext cx="2518051" cy="3346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23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519930" cy="4704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4611430" cy="3452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716016" y="476672"/>
            <a:ext cx="3888432" cy="1656184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Сюжетно- ролевая  игра  «Больница»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99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400" b="0" dirty="0">
              <a:solidFill>
                <a:schemeClr val="bg1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112" y="123916"/>
            <a:ext cx="4830960" cy="65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16632"/>
            <a:ext cx="489654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познавательное   развитие </a:t>
            </a:r>
            <a:endParaRPr lang="ru-RU" sz="3200" b="1" dirty="0">
              <a:solidFill>
                <a:prstClr val="black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5544" y="782559"/>
            <a:ext cx="8928992" cy="5966093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/>
              <a:ea typeface="Malgun Gothic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Формирования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.);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Malgun Gothic"/>
                <a:cs typeface="Times New Roman"/>
              </a:rPr>
              <a:t> 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Формирования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первичных представлений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Calibri"/>
              <a:ea typeface="Malgun Gothic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/>
              <a:ea typeface="Malgun Gothic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0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анина Парамонова\Desktop\IMG-20241009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5243398" cy="3932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9894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400" b="0" dirty="0">
              <a:effectLst/>
              <a:latin typeface="Monotype Corsiva" panose="03010101010201010101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65" y="66882"/>
            <a:ext cx="6102350" cy="72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9367"/>
            <a:ext cx="511256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Речевое        развитие</a:t>
            </a:r>
            <a:endParaRPr lang="ru-RU" sz="3600" b="1" dirty="0">
              <a:solidFill>
                <a:prstClr val="black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888797"/>
            <a:ext cx="8640960" cy="5852571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300" dirty="0" smtClean="0">
              <a:latin typeface="Times New Roman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/>
                <a:ea typeface="Malgun Gothic"/>
                <a:cs typeface="Times New Roman"/>
              </a:rPr>
              <a:t>Развития </a:t>
            </a:r>
            <a:r>
              <a:rPr lang="ru-RU" sz="2300" dirty="0">
                <a:latin typeface="Times New Roman"/>
                <a:ea typeface="Malgun Gothic"/>
                <a:cs typeface="Times New Roman"/>
              </a:rPr>
              <a:t>связной, грамматически правильной диалогической и монологической речи;</a:t>
            </a:r>
            <a:endParaRPr lang="ru-RU" sz="23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300" dirty="0">
                <a:latin typeface="Times New Roman"/>
                <a:ea typeface="Malgun Gothic"/>
                <a:cs typeface="Times New Roman"/>
              </a:rPr>
              <a:t> </a:t>
            </a:r>
            <a:r>
              <a:rPr lang="ru-RU" sz="2300" dirty="0" smtClean="0">
                <a:latin typeface="Times New Roman"/>
                <a:ea typeface="Malgun Gothic"/>
                <a:cs typeface="Times New Roman"/>
              </a:rPr>
              <a:t>Развития </a:t>
            </a:r>
            <a:r>
              <a:rPr lang="ru-RU" sz="2300" dirty="0">
                <a:latin typeface="Times New Roman"/>
                <a:ea typeface="Malgun Gothic"/>
                <a:cs typeface="Times New Roman"/>
              </a:rPr>
              <a:t>речевого творчества;</a:t>
            </a:r>
            <a:endParaRPr lang="ru-RU" sz="23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300" dirty="0">
                <a:latin typeface="Times New Roman"/>
                <a:ea typeface="Malgun Gothic"/>
                <a:cs typeface="Times New Roman"/>
              </a:rPr>
              <a:t> </a:t>
            </a:r>
            <a:r>
              <a:rPr lang="ru-RU" sz="2300" dirty="0" smtClean="0">
                <a:latin typeface="Times New Roman"/>
                <a:ea typeface="Malgun Gothic"/>
                <a:cs typeface="Times New Roman"/>
              </a:rPr>
              <a:t>Развития </a:t>
            </a:r>
            <a:r>
              <a:rPr lang="ru-RU" sz="2300" dirty="0">
                <a:latin typeface="Times New Roman"/>
                <a:ea typeface="Malgun Gothic"/>
                <a:cs typeface="Times New Roman"/>
              </a:rPr>
              <a:t>звуковой и интонационной культуры речи, фонематического слуха;</a:t>
            </a:r>
            <a:endParaRPr lang="ru-RU" sz="23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300" dirty="0">
                <a:latin typeface="Times New Roman"/>
                <a:ea typeface="Malgun Gothic"/>
                <a:cs typeface="Times New Roman"/>
              </a:rPr>
              <a:t>З</a:t>
            </a:r>
            <a:r>
              <a:rPr lang="ru-RU" sz="2300" dirty="0" smtClean="0">
                <a:latin typeface="Times New Roman"/>
                <a:ea typeface="Malgun Gothic"/>
                <a:cs typeface="Times New Roman"/>
              </a:rPr>
              <a:t>накомства </a:t>
            </a:r>
            <a:r>
              <a:rPr lang="ru-RU" sz="2300" dirty="0">
                <a:latin typeface="Times New Roman"/>
                <a:ea typeface="Malgun Gothic"/>
                <a:cs typeface="Times New Roman"/>
              </a:rPr>
              <a:t>с книжной культурой, детской литературой;</a:t>
            </a:r>
            <a:endParaRPr lang="ru-RU" sz="23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300" dirty="0">
                <a:latin typeface="Times New Roman"/>
                <a:ea typeface="Malgun Gothic"/>
                <a:cs typeface="Times New Roman"/>
              </a:rPr>
              <a:t>Р</a:t>
            </a:r>
            <a:r>
              <a:rPr lang="ru-RU" sz="2300" dirty="0" smtClean="0">
                <a:latin typeface="Times New Roman"/>
                <a:ea typeface="Malgun Gothic"/>
                <a:cs typeface="Times New Roman"/>
              </a:rPr>
              <a:t>азвития </a:t>
            </a:r>
            <a:r>
              <a:rPr lang="ru-RU" sz="2300" dirty="0">
                <a:latin typeface="Times New Roman"/>
                <a:ea typeface="Malgun Gothic"/>
                <a:cs typeface="Times New Roman"/>
              </a:rPr>
              <a:t>понимания на слух текстов различных жанров детской литературы; формирование звуковой аналитико-синтетической активности как предпосылки обучения грамоте;</a:t>
            </a:r>
            <a:endParaRPr lang="ru-RU" sz="2300" dirty="0">
              <a:latin typeface="Calibri"/>
              <a:ea typeface="Malgun Gothic"/>
              <a:cs typeface="Times New 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dirty="0">
                <a:latin typeface="Times New Roman"/>
                <a:ea typeface="Malgun Gothic"/>
              </a:rPr>
              <a:t>П</a:t>
            </a:r>
            <a:r>
              <a:rPr lang="ru-RU" sz="2300" dirty="0" smtClean="0">
                <a:latin typeface="Times New Roman"/>
                <a:ea typeface="Malgun Gothic"/>
              </a:rPr>
              <a:t>рофилактики </a:t>
            </a:r>
            <a:r>
              <a:rPr lang="ru-RU" sz="2300" dirty="0">
                <a:latin typeface="Times New Roman"/>
                <a:ea typeface="Malgun Gothic"/>
              </a:rPr>
              <a:t>речевых нарушений и их системных </a:t>
            </a:r>
            <a:r>
              <a:rPr lang="ru-RU" sz="2300" dirty="0" smtClean="0">
                <a:latin typeface="Times New Roman"/>
                <a:ea typeface="Malgun Gothic"/>
              </a:rPr>
              <a:t>последствий;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prstClr val="black"/>
                </a:solidFill>
                <a:latin typeface="Times New Roman"/>
                <a:ea typeface="Malgun Gothic"/>
              </a:rPr>
              <a:t>Создания  условий для расширения словарного запаса через эмоциональный, бытовой, предметный, социальный и игровой опыт детей;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44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анина Парамонова\Desktop\IMG-20241009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3960440" cy="297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Панина Парамонова\Desktop\IMG-20241009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4030755" cy="3023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035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400" b="0" dirty="0">
              <a:effectLst/>
              <a:latin typeface="Monotype Corsiva" panose="03010101010201010101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6" y="0"/>
            <a:ext cx="6102350" cy="10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412" y="-169952"/>
            <a:ext cx="601216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Художественно  - эстетическое                    развитие</a:t>
            </a:r>
            <a:endParaRPr lang="ru-RU" sz="3200" b="1" dirty="0">
              <a:solidFill>
                <a:prstClr val="black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1268760"/>
            <a:ext cx="8640960" cy="5328592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Развития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у детей интереса к эстетической стороне действительности, ознакомления с разными видами и жанрами искусства (словесного, музыкального, изобразительного), в том числе народного творчества;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Malgun Gothic"/>
                <a:cs typeface="Times New Roman"/>
              </a:rPr>
              <a:t>Р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азвития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способности к восприятию музыки, художественной литературы, фольклора; 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Malgun Gothic"/>
                <a:cs typeface="Times New Roman"/>
              </a:rPr>
              <a:t>П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риобщения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к разным видам художественно-эстетической деятельности, развития потребности в творческом самовыражении, инициативности и самостоятельности в воплощении художественного замысла.</a:t>
            </a:r>
            <a:endParaRPr lang="ru-RU" sz="2000" dirty="0">
              <a:effectLst/>
              <a:latin typeface="Calibri"/>
              <a:ea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95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7544" y="188640"/>
            <a:ext cx="8064896" cy="6408712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Times New Roman"/>
              </a:rPr>
              <a:t>С</a:t>
            </a:r>
            <a:r>
              <a:rPr lang="ru-RU" sz="2400" dirty="0" smtClean="0">
                <a:latin typeface="Times New Roman"/>
                <a:ea typeface="Times New Roman"/>
              </a:rPr>
              <a:t>оздание </a:t>
            </a:r>
            <a:r>
              <a:rPr lang="ru-RU" sz="2400" dirty="0">
                <a:latin typeface="Times New Roman"/>
                <a:ea typeface="Times New Roman"/>
              </a:rPr>
              <a:t>«портретной» галереи, изготовление альбомов о жизни детей и иллюстраций к сказкам; выполнение коллективных картин и др</a:t>
            </a:r>
            <a:r>
              <a:rPr lang="ru-RU" sz="2400" dirty="0" smtClean="0">
                <a:latin typeface="Times New Roman"/>
                <a:ea typeface="Times New Roman"/>
              </a:rPr>
              <a:t>.;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Times New Roman"/>
              </a:rPr>
              <a:t>Развитие </a:t>
            </a:r>
            <a:r>
              <a:rPr lang="ru-RU" sz="2400" dirty="0">
                <a:latin typeface="Times New Roman"/>
                <a:ea typeface="Times New Roman"/>
              </a:rPr>
              <a:t>самостоятельности детей при анализе натуры и образца, при определении изобразительного замысла, при выборе материалов и средств </a:t>
            </a:r>
            <a:r>
              <a:rPr lang="ru-RU" sz="2400" dirty="0" smtClean="0">
                <a:latin typeface="Times New Roman"/>
                <a:ea typeface="Times New Roman"/>
              </a:rPr>
              <a:t>реализации </a:t>
            </a:r>
            <a:r>
              <a:rPr lang="ru-RU" sz="2400" dirty="0">
                <a:latin typeface="Times New Roman"/>
                <a:ea typeface="Times New Roman"/>
              </a:rPr>
              <a:t>этого замысла, его композиционных и цветовых </a:t>
            </a:r>
            <a:r>
              <a:rPr lang="ru-RU" sz="2400" dirty="0" smtClean="0">
                <a:latin typeface="Times New Roman"/>
                <a:ea typeface="Times New Roman"/>
              </a:rPr>
              <a:t>решений;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Times New Roman"/>
              </a:rPr>
              <a:t>Формирование </a:t>
            </a:r>
            <a:r>
              <a:rPr lang="ru-RU" sz="2400" dirty="0">
                <a:latin typeface="Times New Roman"/>
                <a:ea typeface="Times New Roman"/>
              </a:rPr>
              <a:t>представлений о творчестве композиторов, о музыкальных инструментах, об элементарных музыкальных </a:t>
            </a:r>
            <a:r>
              <a:rPr lang="ru-RU" sz="2400" dirty="0" smtClean="0">
                <a:latin typeface="Times New Roman"/>
                <a:ea typeface="Times New Roman"/>
              </a:rPr>
              <a:t>формах;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Знают характерные признаки балета, оперы, симфонической и камерной музыки. Различают средства музыкальной выразительности (лад, мелодия, метроритм). </a:t>
            </a:r>
            <a:endParaRPr lang="ru-RU" sz="2400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43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</a:br>
            <a:endParaRPr lang="ru-RU" sz="3200" b="0" dirty="0">
              <a:solidFill>
                <a:schemeClr val="bg1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5516" y="128314"/>
            <a:ext cx="1368152" cy="564382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Цель: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187624" y="1268760"/>
            <a:ext cx="7200800" cy="4634374"/>
          </a:xfrm>
          <a:prstGeom prst="round2DiagRect">
            <a:avLst>
              <a:gd name="adj1" fmla="val 16667"/>
              <a:gd name="adj2" fmla="val 6322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 CYR"/>
                <a:ea typeface="Times New Roman"/>
              </a:rPr>
              <a:t>обеспечение условий для дошкольного образования, определяемых общими и особыми потребностями ребёнка дошкольного возраста с ОВЗ, индивидуальными особенностями его развития и состояния здоровья.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08088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3052"/>
            <a:ext cx="3384877" cy="4528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04865"/>
            <a:ext cx="4963673" cy="3706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59982" y="548680"/>
            <a:ext cx="4572258" cy="864096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Акция  «Голубь  мира»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12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572000" y="256464"/>
            <a:ext cx="4488069" cy="720080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Выставки  и  коллекции</a:t>
            </a:r>
            <a:endParaRPr lang="ru-RU" sz="3200" b="1" dirty="0">
              <a:solidFill>
                <a:prstClr val="black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pic>
        <p:nvPicPr>
          <p:cNvPr id="3074" name="Picture 2" descr="C:\Users\Панина Парамонова\Desktop\IMG-20241007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104456" cy="3078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Users\Панина Парамонова\Desktop\IMG-20241007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4187958" cy="3140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3264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796137" y="256464"/>
            <a:ext cx="3024336" cy="720080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День Знаний</a:t>
            </a:r>
            <a:endParaRPr lang="ru-RU" sz="3200" b="1" dirty="0">
              <a:solidFill>
                <a:prstClr val="black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pic>
        <p:nvPicPr>
          <p:cNvPr id="4099" name="Picture 3" descr="C:\Users\Панина Парамонова\Desktop\IMG-20240902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200799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3264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752528" cy="105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1" y="620688"/>
            <a:ext cx="367240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физическое </a:t>
            </a: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 развитие  </a:t>
            </a:r>
            <a:endParaRPr lang="ru-RU" sz="3200" b="1" dirty="0">
              <a:solidFill>
                <a:prstClr val="black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6" y="1844824"/>
            <a:ext cx="8352928" cy="4752528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Malgun Gothic"/>
                <a:cs typeface="Times New Roman"/>
              </a:rPr>
              <a:t>О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владение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элементарными нормами и правилами здорового образа жизни (в питании, двигательном режиме, закаливании, при формировании полезных привычек и др.);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Развития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представлений о своем теле и своих физических возможностях;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Malgun Gothic"/>
                <a:cs typeface="Times New Roman"/>
              </a:rPr>
              <a:t>П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риобретения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двигательного опыта и совершенствования 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 двигательной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активности; 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Malgun Gothic"/>
                <a:cs typeface="Times New Roman"/>
              </a:rPr>
              <a:t>Ф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ормирования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начальных представлений о некоторых видах спорта, овладения подвижными играми с правилами.</a:t>
            </a:r>
            <a:endParaRPr lang="ru-RU" sz="2000" dirty="0">
              <a:effectLst/>
              <a:latin typeface="Calibri"/>
              <a:ea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78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067944" y="404664"/>
            <a:ext cx="4752528" cy="1224136"/>
          </a:xfrm>
          <a:prstGeom prst="round2DiagRect">
            <a:avLst>
              <a:gd name="adj1" fmla="val 44645"/>
              <a:gd name="adj2" fmla="val 0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3600" dirty="0" smtClean="0">
                <a:solidFill>
                  <a:prstClr val="black"/>
                </a:solidFill>
                <a:effectLst/>
                <a:latin typeface="Monotype Corsiva" panose="03010101010201010101" pitchFamily="66" charset="0"/>
              </a:rPr>
              <a:t>Готовимся  к   сдаче  норм  ГТО</a:t>
            </a:r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,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521431" cy="4131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893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4325959" cy="5781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084168" y="1844824"/>
            <a:ext cx="2736304" cy="1224136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Занятия  в бассейне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03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83568" y="1844824"/>
            <a:ext cx="8064896" cy="3168352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о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патриотическому воспитанию </a:t>
            </a:r>
            <a:endParaRPr lang="ru-RU" sz="3200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Мы помним, мы гордимся» 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67544" y="620688"/>
            <a:ext cx="6192688" cy="792088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Проектная  деятельность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63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6713" y="1238250"/>
            <a:ext cx="5870575" cy="4389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147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6552728" cy="6529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331640" y="404664"/>
            <a:ext cx="6405389" cy="864096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Мероприятия  на 2024 -2025уч.год.  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1628800"/>
            <a:ext cx="8496944" cy="5040560"/>
          </a:xfrm>
          <a:prstGeom prst="round2DiagRect">
            <a:avLst>
              <a:gd name="adj1" fmla="val 16667"/>
              <a:gd name="adj2" fmla="val 570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dirty="0" smtClean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endParaRPr lang="ru-RU" sz="2800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endParaRPr lang="ru-RU" sz="2800" dirty="0" smtClean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endParaRPr lang="ru-RU" sz="2800" dirty="0" smtClean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endParaRPr lang="ru-RU" sz="2800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sz="2800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Фотовыставка: </a:t>
            </a:r>
            <a:r>
              <a:rPr lang="ru-RU" sz="2800" dirty="0" smtClean="0">
                <a:latin typeface="Times New Roman"/>
                <a:ea typeface="Times New Roman"/>
              </a:rPr>
              <a:t>«</a:t>
            </a:r>
            <a:r>
              <a:rPr lang="ru-RU" sz="2800" dirty="0">
                <a:latin typeface="Times New Roman"/>
                <a:ea typeface="Times New Roman"/>
              </a:rPr>
              <a:t>Мама, папа, я – дружная семья</a:t>
            </a:r>
            <a:r>
              <a:rPr lang="ru-RU" sz="2800" dirty="0" smtClean="0">
                <a:latin typeface="Times New Roman"/>
                <a:ea typeface="Times New Roman"/>
              </a:rPr>
              <a:t>!» -       </a:t>
            </a:r>
            <a:r>
              <a:rPr lang="ru-RU" sz="2800" u="sng" dirty="0" smtClean="0">
                <a:latin typeface="Times New Roman"/>
                <a:ea typeface="Times New Roman"/>
              </a:rPr>
              <a:t>октябрь</a:t>
            </a:r>
            <a:r>
              <a:rPr lang="ru-RU" sz="2800" dirty="0" smtClean="0">
                <a:latin typeface="Times New Roman"/>
                <a:ea typeface="Times New Roman"/>
              </a:rPr>
              <a:t>;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Фотовыставка</a:t>
            </a:r>
            <a:r>
              <a:rPr lang="ru-RU" sz="2800" dirty="0" smtClean="0">
                <a:solidFill>
                  <a:prstClr val="black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: </a:t>
            </a:r>
            <a:r>
              <a:rPr lang="ru-RU" sz="2800" dirty="0">
                <a:latin typeface="Times New Roman"/>
                <a:ea typeface="Times New Roman"/>
              </a:rPr>
              <a:t>«Вместе познаём, развиваемся, воспитываем!» (фото совместных мероприятий с семьёй</a:t>
            </a:r>
            <a:r>
              <a:rPr lang="ru-RU" sz="2800" dirty="0" smtClean="0">
                <a:latin typeface="Times New Roman"/>
                <a:ea typeface="Times New Roman"/>
              </a:rPr>
              <a:t>) -   </a:t>
            </a:r>
            <a:r>
              <a:rPr lang="ru-RU" sz="2800" u="sng" dirty="0" smtClean="0">
                <a:latin typeface="Times New Roman"/>
                <a:ea typeface="Times New Roman"/>
              </a:rPr>
              <a:t>январь-февраль</a:t>
            </a:r>
            <a:r>
              <a:rPr lang="ru-RU" sz="2800" dirty="0" smtClean="0">
                <a:latin typeface="Times New Roman"/>
                <a:ea typeface="Times New Roman"/>
              </a:rPr>
              <a:t>;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Экологическая акция «Сдай макулатуру, спаси дерево</a:t>
            </a:r>
            <a:r>
              <a:rPr lang="ru-RU" sz="2800" dirty="0" smtClean="0">
                <a:latin typeface="Times New Roman"/>
                <a:ea typeface="Times New Roman"/>
              </a:rPr>
              <a:t>!» - </a:t>
            </a:r>
            <a:r>
              <a:rPr lang="ru-RU" sz="2800" u="sng" dirty="0" smtClean="0">
                <a:latin typeface="Times New Roman"/>
                <a:ea typeface="Times New Roman"/>
              </a:rPr>
              <a:t>октябрь</a:t>
            </a:r>
            <a:r>
              <a:rPr lang="ru-RU" sz="2800" dirty="0" smtClean="0">
                <a:latin typeface="Times New Roman"/>
                <a:ea typeface="Times New Roman"/>
              </a:rPr>
              <a:t>;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Экологическая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акция «Сдай макулатуру, спаси дерево», «День животных» - </a:t>
            </a:r>
            <a:r>
              <a:rPr lang="ru-RU" sz="2800" u="sng" dirty="0">
                <a:solidFill>
                  <a:prstClr val="black"/>
                </a:solidFill>
                <a:latin typeface="Times New Roman"/>
                <a:ea typeface="Times New Roman"/>
              </a:rPr>
              <a:t>октябрь, март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;</a:t>
            </a:r>
          </a:p>
          <a:p>
            <a:pPr>
              <a:spcAft>
                <a:spcPts val="0"/>
              </a:spcAft>
            </a:pPr>
            <a:endParaRPr lang="ru-RU" sz="28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8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800" dirty="0">
              <a:latin typeface="Times New Roman"/>
              <a:ea typeface="Times New Roman"/>
            </a:endParaRPr>
          </a:p>
          <a:p>
            <a:endParaRPr lang="ru-RU" sz="2800" dirty="0">
              <a:latin typeface="Times New Roman"/>
              <a:ea typeface="Times New Roman"/>
            </a:endParaRPr>
          </a:p>
          <a:p>
            <a:endParaRPr lang="ru-RU" sz="2800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46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55576" y="764704"/>
            <a:ext cx="6984776" cy="4752528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Военно-спортивные эстафеты по подготовке к ГТО - </a:t>
            </a:r>
            <a:r>
              <a:rPr lang="ru-RU" sz="2800" u="sng" dirty="0">
                <a:solidFill>
                  <a:prstClr val="black"/>
                </a:solidFill>
                <a:latin typeface="Times New Roman"/>
                <a:ea typeface="Times New Roman"/>
              </a:rPr>
              <a:t>март-апрель;</a:t>
            </a:r>
          </a:p>
          <a:p>
            <a:pPr lvl="0"/>
            <a:r>
              <a:rPr lang="ru-RU" sz="2800" dirty="0" smtClean="0">
                <a:latin typeface="Times New Roman"/>
                <a:ea typeface="Times New Roman"/>
              </a:rPr>
              <a:t>Экологическая </a:t>
            </a:r>
            <a:r>
              <a:rPr lang="ru-RU" sz="2800" dirty="0">
                <a:latin typeface="Times New Roman"/>
                <a:ea typeface="Times New Roman"/>
              </a:rPr>
              <a:t>акция «Час Земли</a:t>
            </a:r>
            <a:r>
              <a:rPr lang="ru-RU" sz="2800" dirty="0" smtClean="0">
                <a:latin typeface="Times New Roman"/>
                <a:ea typeface="Times New Roman"/>
              </a:rPr>
              <a:t>» - </a:t>
            </a:r>
            <a:r>
              <a:rPr lang="ru-RU" sz="2800" u="sng" dirty="0">
                <a:latin typeface="Times New Roman"/>
                <a:ea typeface="Times New Roman"/>
              </a:rPr>
              <a:t>29 марта</a:t>
            </a:r>
            <a:r>
              <a:rPr lang="ru-RU" sz="2800" u="sng" dirty="0" smtClean="0">
                <a:latin typeface="Times New Roman"/>
                <a:ea typeface="Times New Roman"/>
              </a:rPr>
              <a:t>;</a:t>
            </a:r>
            <a:endParaRPr lang="ru-RU" sz="2800" u="sng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Акция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«Бессмертный полк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» - </a:t>
            </a:r>
            <a:r>
              <a:rPr lang="ru-RU" sz="2800" u="sng" dirty="0">
                <a:solidFill>
                  <a:prstClr val="black"/>
                </a:solidFill>
                <a:latin typeface="Times New Roman"/>
                <a:ea typeface="Times New Roman"/>
              </a:rPr>
              <a:t>май;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Акция «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Георгиевская ленточка» - </a:t>
            </a:r>
            <a:r>
              <a:rPr lang="ru-RU" sz="2800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май;</a:t>
            </a:r>
          </a:p>
          <a:p>
            <a:pPr lvl="0"/>
            <a:endParaRPr lang="ru-RU" sz="2800" u="sng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98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05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1050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ru-RU" sz="27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27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</a:br>
            <a:endParaRPr lang="ru-RU" sz="2700" b="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69577" y="340448"/>
            <a:ext cx="2520280" cy="504056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Задачи: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5557" y="1052736"/>
            <a:ext cx="8784976" cy="5616624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/>
                <a:ea typeface="Times New Roman"/>
              </a:rPr>
              <a:t>реализация содержания образовательной программы дошкольного образования, адаптированной для обучающихся с ОВЗ</a:t>
            </a:r>
            <a:r>
              <a:rPr lang="ru-RU" sz="2400" dirty="0" smtClean="0">
                <a:latin typeface="Times New Roman"/>
                <a:ea typeface="Times New Roman"/>
              </a:rPr>
              <a:t>;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/>
                <a:ea typeface="Times New Roman"/>
              </a:rPr>
              <a:t>коррекция </a:t>
            </a:r>
            <a:r>
              <a:rPr lang="ru-RU" sz="2400" dirty="0">
                <a:latin typeface="Times New Roman"/>
                <a:ea typeface="Times New Roman"/>
              </a:rPr>
              <a:t>недостатков психофизического развития детей с ОВЗ; </a:t>
            </a:r>
            <a:endParaRPr lang="ru-RU" sz="2400" dirty="0"/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охрана </a:t>
            </a:r>
            <a:r>
              <a:rPr lang="ru-RU" sz="2400" dirty="0">
                <a:latin typeface="Times New Roman"/>
                <a:ea typeface="Times New Roman"/>
              </a:rPr>
              <a:t>и укрепление физического и психического здоровья детей с ОВЗ, в том числе их эмоционального благополучия;</a:t>
            </a:r>
            <a:endParaRPr lang="ru-RU" sz="2400" dirty="0"/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обеспечение </a:t>
            </a:r>
            <a:r>
              <a:rPr lang="ru-RU" sz="2400" dirty="0">
                <a:latin typeface="Times New Roman"/>
                <a:ea typeface="Times New Roman"/>
              </a:rPr>
              <a:t>равных возможностей для полноценного развития ребенка с ОВЗ в период дошкольного детства независимо от пола, нации, языка, социального статуса</a:t>
            </a:r>
            <a:r>
              <a:rPr lang="ru-RU" sz="2400" dirty="0" smtClean="0">
                <a:latin typeface="Times New Roman"/>
                <a:ea typeface="Times New Roman"/>
              </a:rPr>
              <a:t>;</a:t>
            </a: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endParaRPr lang="ru-RU" sz="2400" dirty="0" smtClean="0">
              <a:latin typeface="Times New Roman"/>
              <a:ea typeface="Times New Roman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7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7544" y="404664"/>
            <a:ext cx="7776864" cy="936104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Совместные</a:t>
            </a:r>
            <a:r>
              <a:rPr lang="ru-RU" sz="3600" b="1" dirty="0" smtClean="0">
                <a:latin typeface="Monotype Corsiva" panose="03010101010201010101" pitchFamily="66" charset="0"/>
              </a:rPr>
              <a:t>   мероприятия  с родителями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55576" y="1556792"/>
            <a:ext cx="7488832" cy="4608512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2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Совместный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поход к мемориалу «Валимский рубеж», парк П.И. Антипова -  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;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Конкурс 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семейных  новогодних костюмов «Герои  русских  народных  сказок»- </a:t>
            </a:r>
            <a:r>
              <a:rPr lang="ru-RU" sz="2800" u="sng" dirty="0">
                <a:solidFill>
                  <a:prstClr val="black"/>
                </a:solidFill>
                <a:latin typeface="Times New Roman"/>
                <a:ea typeface="Times New Roman"/>
              </a:rPr>
              <a:t>декабрь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;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Поздравления «С днём рождения, любимый Аистёнок!» - </a:t>
            </a:r>
            <a:r>
              <a:rPr lang="ru-RU" sz="2800" u="sng" dirty="0">
                <a:solidFill>
                  <a:prstClr val="black"/>
                </a:solidFill>
                <a:latin typeface="Times New Roman"/>
                <a:ea typeface="Times New Roman"/>
              </a:rPr>
              <a:t>январь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;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Конкурс открыток-поздравлений  -  </a:t>
            </a:r>
            <a:r>
              <a:rPr lang="ru-RU" sz="2800" u="sng" dirty="0">
                <a:solidFill>
                  <a:prstClr val="black"/>
                </a:solidFill>
                <a:latin typeface="Times New Roman"/>
                <a:ea typeface="Times New Roman"/>
              </a:rPr>
              <a:t>январь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;</a:t>
            </a:r>
          </a:p>
          <a:p>
            <a:pPr lvl="0"/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47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7544" y="764704"/>
            <a:ext cx="8136904" cy="5544616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dirty="0" smtClean="0">
              <a:latin typeface="Times New Roman"/>
              <a:ea typeface="Times New Roman"/>
            </a:endParaRPr>
          </a:p>
          <a:p>
            <a:r>
              <a:rPr lang="ru-RU" sz="2800" dirty="0" smtClean="0">
                <a:latin typeface="Times New Roman"/>
                <a:ea typeface="Times New Roman"/>
              </a:rPr>
              <a:t>                                 </a:t>
            </a:r>
          </a:p>
          <a:p>
            <a:endParaRPr lang="ru-RU" sz="28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Лыжный поход -  </a:t>
            </a:r>
            <a:r>
              <a:rPr lang="ru-RU" sz="2800" u="sng" dirty="0" smtClean="0">
                <a:latin typeface="Times New Roman"/>
                <a:ea typeface="Times New Roman"/>
              </a:rPr>
              <a:t>январь-февраль;</a:t>
            </a:r>
            <a:endParaRPr lang="ru-RU" sz="2800" u="sng" dirty="0">
              <a:latin typeface="Times New Roman"/>
              <a:ea typeface="Times New Roman"/>
            </a:endParaRPr>
          </a:p>
          <a:p>
            <a:r>
              <a:rPr lang="ru-RU" sz="2800" dirty="0">
                <a:latin typeface="Times New Roman"/>
                <a:ea typeface="Times New Roman"/>
              </a:rPr>
              <a:t>«Строим вместе снежные постройки</a:t>
            </a:r>
            <a:r>
              <a:rPr lang="ru-RU" sz="2800" dirty="0" smtClean="0">
                <a:latin typeface="Times New Roman"/>
                <a:ea typeface="Times New Roman"/>
              </a:rPr>
              <a:t>!» -</a:t>
            </a:r>
            <a:r>
              <a:rPr lang="ru-RU" sz="2800" dirty="0">
                <a:latin typeface="Times New Roman"/>
                <a:ea typeface="Times New Roman"/>
              </a:rPr>
              <a:t> январь </a:t>
            </a:r>
            <a:r>
              <a:rPr lang="ru-RU" sz="2800" dirty="0" smtClean="0">
                <a:latin typeface="Times New Roman"/>
                <a:ea typeface="Times New Roman"/>
              </a:rPr>
              <a:t>– </a:t>
            </a:r>
            <a:r>
              <a:rPr lang="ru-RU" sz="2800" u="sng" dirty="0" smtClean="0">
                <a:latin typeface="Times New Roman"/>
                <a:ea typeface="Times New Roman"/>
              </a:rPr>
              <a:t>февраль;</a:t>
            </a:r>
          </a:p>
          <a:p>
            <a:r>
              <a:rPr lang="ru-RU" sz="2800" dirty="0">
                <a:latin typeface="Times New Roman"/>
                <a:ea typeface="Times New Roman"/>
              </a:rPr>
              <a:t>Военно-патриотическая игра «Зарница» с участием </a:t>
            </a:r>
            <a:r>
              <a:rPr lang="ru-RU" sz="2800" dirty="0" smtClean="0">
                <a:latin typeface="Times New Roman"/>
                <a:ea typeface="Times New Roman"/>
              </a:rPr>
              <a:t> родителей – </a:t>
            </a:r>
            <a:r>
              <a:rPr lang="ru-RU" sz="2800" u="sng" dirty="0" smtClean="0">
                <a:latin typeface="Times New Roman"/>
                <a:ea typeface="Times New Roman"/>
              </a:rPr>
              <a:t>февраль;</a:t>
            </a:r>
          </a:p>
          <a:p>
            <a:r>
              <a:rPr lang="ru-RU" sz="2800" dirty="0">
                <a:latin typeface="Times New Roman"/>
                <a:ea typeface="Times New Roman"/>
              </a:rPr>
              <a:t>Музыкальная сказка «В гостях у музыки П.И. Чайковского» </a:t>
            </a:r>
            <a:r>
              <a:rPr lang="ru-RU" sz="2800" dirty="0" smtClean="0">
                <a:latin typeface="Times New Roman"/>
                <a:ea typeface="Times New Roman"/>
              </a:rPr>
              <a:t>- </a:t>
            </a:r>
            <a:r>
              <a:rPr lang="ru-RU" sz="2800" u="sng" dirty="0" smtClean="0">
                <a:latin typeface="Times New Roman"/>
                <a:ea typeface="Times New Roman"/>
              </a:rPr>
              <a:t>апрель;</a:t>
            </a:r>
          </a:p>
          <a:p>
            <a:r>
              <a:rPr lang="ru-RU" sz="2800" dirty="0" smtClean="0">
                <a:latin typeface="Times New Roman"/>
                <a:ea typeface="Times New Roman"/>
              </a:rPr>
              <a:t>Весенний </a:t>
            </a:r>
            <a:r>
              <a:rPr lang="ru-RU" sz="2800" dirty="0">
                <a:latin typeface="Times New Roman"/>
                <a:ea typeface="Times New Roman"/>
              </a:rPr>
              <a:t>поход к мемориальному комплексу «Героическим защитникам Волхова», трудовая </a:t>
            </a:r>
            <a:r>
              <a:rPr lang="ru-RU" sz="2800" dirty="0" smtClean="0">
                <a:latin typeface="Times New Roman"/>
                <a:ea typeface="Times New Roman"/>
              </a:rPr>
              <a:t>акция – </a:t>
            </a:r>
            <a:r>
              <a:rPr lang="ru-RU" sz="2800" u="sng" dirty="0" smtClean="0">
                <a:latin typeface="Times New Roman"/>
                <a:ea typeface="Times New Roman"/>
              </a:rPr>
              <a:t>апрель;</a:t>
            </a:r>
          </a:p>
          <a:p>
            <a:r>
              <a:rPr lang="ru-RU" sz="2800" dirty="0">
                <a:latin typeface="Times New Roman"/>
                <a:ea typeface="Times New Roman"/>
              </a:rPr>
              <a:t>Велопробег в </a:t>
            </a:r>
            <a:r>
              <a:rPr lang="ru-RU" sz="2800" dirty="0" smtClean="0">
                <a:latin typeface="Times New Roman"/>
                <a:ea typeface="Times New Roman"/>
              </a:rPr>
              <a:t>парке - </a:t>
            </a:r>
            <a:r>
              <a:rPr lang="ru-RU" sz="2800" u="sng" dirty="0">
                <a:latin typeface="Times New Roman"/>
                <a:ea typeface="Times New Roman"/>
              </a:rPr>
              <a:t>май</a:t>
            </a:r>
            <a:endParaRPr lang="ru-RU" sz="2800" u="sng" dirty="0" smtClean="0">
              <a:latin typeface="Times New Roman"/>
              <a:ea typeface="Times New Roman"/>
            </a:endParaRPr>
          </a:p>
          <a:p>
            <a:endParaRPr lang="ru-RU" sz="2800" u="sng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800" dirty="0">
              <a:latin typeface="Times New Roman"/>
              <a:ea typeface="Times New Roman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68101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403742" y="1412776"/>
            <a:ext cx="7920880" cy="172819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Елена\Local Settings\Desktop\930869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95789"/>
            <a:ext cx="4548560" cy="273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351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05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1050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ru-RU" sz="27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27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</a:br>
            <a:endParaRPr lang="ru-RU" sz="2700" b="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5557" y="404664"/>
            <a:ext cx="8784976" cy="6192688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создание </a:t>
            </a:r>
            <a:r>
              <a:rPr lang="ru-RU" sz="2400" dirty="0">
                <a:latin typeface="Times New Roman"/>
                <a:ea typeface="Times New Roman"/>
              </a:rPr>
              <a:t>благоприятных условий развития в соответствии с их возрастными, психофизическими и индивидуальными особенностями, развитие способностей и творческого потенциала каждого ребенка с ОВЗ как субъекта отношений с другими детьми, взрослыми и миром</a:t>
            </a:r>
            <a:r>
              <a:rPr lang="ru-RU" sz="2400" dirty="0" smtClean="0">
                <a:latin typeface="Times New Roman"/>
                <a:ea typeface="Times New Roman"/>
              </a:rPr>
              <a:t>;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развития, образования, реабилитации (</a:t>
            </a:r>
            <a:r>
              <a:rPr lang="ru-RU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абилитации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), охраны и укрепления здоровья детей с ОВЗ;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обеспечение преемственности целей, задач и содержания дошкольного и начального общего образования 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[ФАОП ДО, 1.1.1]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endParaRPr lang="ru-RU" sz="2400" dirty="0"/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1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05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1050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ru-RU" sz="27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27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</a:br>
            <a:endParaRPr lang="ru-RU" sz="2700" b="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6448" y="1556792"/>
            <a:ext cx="8784976" cy="5112568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Обладает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сформированной мотивацией к школьному обучению;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ea typeface="Malgun Gothic"/>
                <a:cs typeface="Times New Roman"/>
              </a:rPr>
              <a:t>У</a:t>
            </a: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сваивает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значения новых слов на основе знаний о предметах и явлениях окружающего мира;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ea typeface="Malgun Gothic"/>
                <a:cs typeface="Times New Roman"/>
              </a:rPr>
              <a:t>У</a:t>
            </a: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потребляет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слова, обозначающие личностные характеристики, многозначные;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ea typeface="Malgun Gothic"/>
                <a:cs typeface="Times New Roman"/>
              </a:rPr>
              <a:t> </a:t>
            </a: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Умеет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подбирать слова с противоположным и сходным значением;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ea typeface="Malgun Gothic"/>
                <a:cs typeface="Times New Roman"/>
              </a:rPr>
              <a:t>П</a:t>
            </a: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равильно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употребляет основные грамматические формы слова;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Составляет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различные виды описательных рассказов (описание, повествование, с элементами рассуждения) с соблюдением цельности и связности высказывания, составляет творческие рассказы</a:t>
            </a: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ea typeface="Malgun Gothic"/>
                <a:cs typeface="Times New Roman"/>
              </a:rPr>
              <a:t>В</a:t>
            </a: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ладеет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простыми формами фонематического анализа, способен осуществлять сложные формы фонематического анализа (с постепенным переводом речевых умений во внутренний план), осуществляет операции фонематического синтеза;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>
              <a:effectLst/>
              <a:latin typeface="Calibri"/>
              <a:ea typeface="Malgun Gothic"/>
              <a:cs typeface="Times New Roman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23528" y="188640"/>
            <a:ext cx="8496944" cy="1224136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Monotype Corsiva" panose="03010101010201010101" pitchFamily="66" charset="0"/>
                <a:ea typeface="Times New Roman"/>
              </a:rPr>
              <a:t>Целевые ориентиры на этапе завершения освоения Программы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latin typeface="Monotype Corsiva" panose="03010101010201010101" pitchFamily="66" charset="0"/>
                <a:ea typeface="Times New Roman"/>
                <a:cs typeface="Times New Roman"/>
              </a:rPr>
              <a:t>К концу данного возрастного этапа ребенок:</a:t>
            </a:r>
            <a:endParaRPr lang="ru-RU" sz="2800" dirty="0">
              <a:effectLst/>
              <a:latin typeface="Monotype Corsiva" panose="03010101010201010101" pitchFamily="66" charset="0"/>
              <a:ea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64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05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1050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ru-RU" sz="27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27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</a:br>
            <a:endParaRPr lang="ru-RU" sz="2700" b="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5557" y="116632"/>
            <a:ext cx="8784976" cy="6624736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ea typeface="Malgun Gothic"/>
                <a:cs typeface="Times New Roman"/>
              </a:rPr>
              <a:t>О</a:t>
            </a: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тстаивает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усвоенные нормы и правила перед ровесниками и взрослыми, стремится к самостоятельности, проявляет относительную независимость от взрослого</a:t>
            </a: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Использует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в играх знания, полученные в ходе экскурсий, наблюдений, знакомства с художественной литературой, картинным материалом, народным творчеством, историческими сведениями, мультфильмами и т. п.;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И</a:t>
            </a:r>
            <a:r>
              <a:rPr lang="ru-RU" sz="2000" kern="50" dirty="0" smtClean="0">
                <a:latin typeface="Times New Roman"/>
                <a:ea typeface="SimSun"/>
                <a:cs typeface="Times New Roman"/>
              </a:rPr>
              <a:t>спользует </a:t>
            </a:r>
            <a:r>
              <a:rPr lang="ru-RU" sz="2000" kern="50" dirty="0">
                <a:latin typeface="Times New Roman"/>
                <a:ea typeface="SimSun"/>
                <a:cs typeface="Times New Roman"/>
              </a:rPr>
              <a:t>в процессе продуктивной деятельности все виды словесной регуляции: словесного отчета, словесного сопровождения и словесного планирования деятельности;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У</a:t>
            </a:r>
            <a:r>
              <a:rPr lang="ru-RU" sz="2000" kern="50" dirty="0" smtClean="0">
                <a:latin typeface="Times New Roman"/>
                <a:ea typeface="SimSun"/>
                <a:cs typeface="Times New Roman"/>
              </a:rPr>
              <a:t>станавливает </a:t>
            </a:r>
            <a:r>
              <a:rPr lang="ru-RU" sz="2000" kern="50" dirty="0">
                <a:latin typeface="Times New Roman"/>
                <a:ea typeface="SimSun"/>
                <a:cs typeface="Times New Roman"/>
              </a:rPr>
              <a:t>причинно-следственные связи между условиями жизни, внешними и функциональными свойствами в животном и растительном мире на основе наблюдений и практического экспериментирования;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kern="50" dirty="0">
                <a:latin typeface="Times New Roman"/>
                <a:ea typeface="SimSun"/>
                <a:cs typeface="Times New Roman"/>
              </a:rPr>
              <a:t>О</a:t>
            </a:r>
            <a:r>
              <a:rPr lang="ru-RU" sz="2000" kern="50" dirty="0" smtClean="0">
                <a:latin typeface="Times New Roman"/>
                <a:ea typeface="SimSun"/>
                <a:cs typeface="Times New Roman"/>
              </a:rPr>
              <a:t>пределяет </a:t>
            </a:r>
            <a:r>
              <a:rPr lang="ru-RU" sz="2000" kern="50" dirty="0">
                <a:latin typeface="Times New Roman"/>
                <a:ea typeface="SimSun"/>
                <a:cs typeface="Times New Roman"/>
              </a:rPr>
              <a:t>пространственное расположение предметов относительно себя, геометрические фигуры;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kern="50" dirty="0" smtClean="0">
                <a:latin typeface="Times New Roman"/>
                <a:ea typeface="SimSun"/>
              </a:rPr>
              <a:t>Владеет </a:t>
            </a:r>
            <a:r>
              <a:rPr lang="ru-RU" sz="2000" kern="50" dirty="0">
                <a:latin typeface="Times New Roman"/>
                <a:ea typeface="SimSun"/>
              </a:rPr>
              <a:t>элементарными математическими представлениями: количество в пределах десяти, знает цифры 0, 1–9, соотносит их с количеством предметов; </a:t>
            </a:r>
            <a:endParaRPr lang="ru-RU" sz="2000" dirty="0">
              <a:effectLst/>
              <a:latin typeface="Calibri"/>
              <a:ea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98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05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1050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ru-RU" sz="27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27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</a:br>
            <a:endParaRPr lang="ru-RU" sz="2700" b="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5557" y="260648"/>
            <a:ext cx="8784976" cy="6336704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kern="50" dirty="0" smtClean="0">
                <a:latin typeface="Times New Roman"/>
                <a:ea typeface="SimSun"/>
                <a:cs typeface="Times New Roman"/>
              </a:rPr>
              <a:t>Решает </a:t>
            </a:r>
            <a:r>
              <a:rPr lang="ru-RU" sz="2000" kern="50" dirty="0">
                <a:latin typeface="Times New Roman"/>
                <a:ea typeface="SimSun"/>
                <a:cs typeface="Times New Roman"/>
              </a:rPr>
              <a:t>простые арифметические задачи устно, используя при необходимости в качестве счетного материала символические изображения</a:t>
            </a:r>
            <a:r>
              <a:rPr lang="ru-RU" sz="2000" kern="50" dirty="0" smtClean="0">
                <a:latin typeface="Times New Roman"/>
                <a:ea typeface="SimSun"/>
                <a:cs typeface="Times New Roman"/>
              </a:rPr>
              <a:t>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kern="50" dirty="0" smtClean="0">
                <a:latin typeface="Times New Roman"/>
                <a:ea typeface="SimSun"/>
                <a:cs typeface="Times New Roman"/>
              </a:rPr>
              <a:t>Определяет </a:t>
            </a:r>
            <a:r>
              <a:rPr lang="ru-RU" sz="2000" kern="50" dirty="0">
                <a:latin typeface="Times New Roman"/>
                <a:ea typeface="SimSun"/>
                <a:cs typeface="Times New Roman"/>
              </a:rPr>
              <a:t>времена года, части суток;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Самостоятельно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получает новую информацию (задает вопросы, экспериментирует);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ea typeface="Malgun Gothic"/>
                <a:cs typeface="Times New Roman"/>
              </a:rPr>
              <a:t>П</a:t>
            </a: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ересказывает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литературные произведения, составляет рассказ по иллюстративному материалу (картинкам, картинам, фотографиям), содержание которых отражает эмоциональный, игровой, трудовой, познавательный опыт детей;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Составляет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рассказы по сюжетным картинкам и по серии сюжетных картинок, используя графические схемы, наглядные опоры;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ea typeface="Malgun Gothic"/>
                <a:cs typeface="Times New Roman"/>
              </a:rPr>
              <a:t>С</a:t>
            </a: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оставляет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с помощью взрослого небольшие сообщения, рассказы из личного опыта;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Владеет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предпосылками овладения грамотой;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Стремится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к использованию различных средств и материалов в процессе изобразительной деятельности;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effectLst/>
              <a:latin typeface="Calibri"/>
              <a:ea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02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7544" y="260648"/>
            <a:ext cx="8208912" cy="5976664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effectLst/>
              <a:latin typeface="Monotype Corsiva" panose="03010101010201010101" pitchFamily="66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процессе образовательной деятельности обеспечивается развитие личности, мотивации и способностей детей в различных видах деятельности </a:t>
            </a: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и </a:t>
            </a: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пяти образовательных областях: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социально-коммуникативное развитие;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познавательное развитие;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речевое развитие;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художественно-эстетическое развитие;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физическое развитие.</a:t>
            </a:r>
          </a:p>
        </p:txBody>
      </p:sp>
    </p:spTree>
    <p:extLst>
      <p:ext uri="{BB962C8B-B14F-4D97-AF65-F5344CB8AC3E}">
        <p14:creationId xmlns:p14="http://schemas.microsoft.com/office/powerpoint/2010/main" xmlns="" val="324309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800" b="0" dirty="0">
              <a:solidFill>
                <a:schemeClr val="bg1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26" y="88441"/>
            <a:ext cx="7326486" cy="78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19359"/>
            <a:ext cx="712879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Социально -</a:t>
            </a:r>
            <a:r>
              <a:rPr lang="ru-RU" sz="3200" b="1" dirty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коммуникативное </a:t>
            </a: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 развитие </a:t>
            </a:r>
            <a:endParaRPr lang="ru-RU" sz="3200" b="1" dirty="0">
              <a:solidFill>
                <a:prstClr val="black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1052736"/>
            <a:ext cx="8601582" cy="5256584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Malgun Gothic"/>
                <a:cs typeface="Times New Roman"/>
              </a:rPr>
              <a:t>С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тановления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самостоятельности, целенаправленности и саморегуляции собственных действий;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Malgun Gothic"/>
                <a:cs typeface="Times New Roman"/>
              </a:rPr>
              <a:t>Р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азвития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эмоциональной отзывчивости, сопереживания,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Malgun Gothic"/>
                <a:cs typeface="Times New Roman"/>
              </a:rPr>
              <a:t>Ф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ормирования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позитивных установок к различным видам труда и творчества;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Malgun Gothic"/>
                <a:cs typeface="Times New Roman"/>
              </a:rPr>
              <a:t>Ф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ормирования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основ безопасного поведения в быту, социуме, природе;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Развития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коммуникативных и социальных навыков ребенка с ТНР;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Malgun Gothic"/>
                <a:cs typeface="Times New Roman"/>
              </a:rPr>
              <a:t> 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Развития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игровой 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деятельности;</a:t>
            </a:r>
            <a:endParaRPr lang="ru-RU" sz="2000" dirty="0">
              <a:effectLst/>
              <a:latin typeface="Calibri"/>
              <a:ea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98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2679</TotalTime>
  <Words>1236</Words>
  <Application>Microsoft Office PowerPoint</Application>
  <PresentationFormat>Экран (4:3)</PresentationFormat>
  <Paragraphs>285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Открытая</vt:lpstr>
      <vt:lpstr>Слайд 1</vt:lpstr>
      <vt:lpstr> </vt:lpstr>
      <vt:lpstr>   </vt:lpstr>
      <vt:lpstr>   </vt:lpstr>
      <vt:lpstr>   </vt:lpstr>
      <vt:lpstr>   </vt:lpstr>
      <vt:lpstr> 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                       Готовимся  к   сдаче  норм  ГТО                        ,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Цель: создание благоприятных условий для полноценного проживания ребёнком дошкольного детства, формирование основ базовой культуры личности, развитие психических и физических качеств в соответствии с возрастными и индивидуальными особенностями и склонностями, развитие способностей и творческого потенциала каждого ребенка как субъекта отношений с самим собой, другими детьми, взрослыми и миром.</dc:title>
  <dc:creator>Елена</dc:creator>
  <cp:lastModifiedBy>Панина Парамонова</cp:lastModifiedBy>
  <cp:revision>203</cp:revision>
  <dcterms:created xsi:type="dcterms:W3CDTF">2018-05-26T11:48:25Z</dcterms:created>
  <dcterms:modified xsi:type="dcterms:W3CDTF">2024-10-09T10:50:35Z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1382114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S10.3.0</vt:lpwstr>
  </property>
</Properties>
</file>