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65" r:id="rId4"/>
    <p:sldId id="267" r:id="rId5"/>
    <p:sldId id="262" r:id="rId6"/>
    <p:sldId id="259" r:id="rId7"/>
    <p:sldId id="261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82" r:id="rId17"/>
    <p:sldId id="283" r:id="rId18"/>
    <p:sldId id="277" r:id="rId19"/>
    <p:sldId id="284" r:id="rId20"/>
    <p:sldId id="257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  <a:srgbClr val="9DC3E6"/>
    <a:srgbClr val="F9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852CDE-921D-4D77-9A90-2BF8282BF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BB2697-5255-4C74-B253-36F264F6CA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6E5EFD-1E4F-4123-B730-6FE56FC2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C65FD-63EF-4191-B4A1-FB88D2455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BCC9EC-FA9F-48F6-B6B6-E32BF42BC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631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9956AE-775B-4CAD-AED7-0CF66E6EF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496EA22-72FE-4A72-9ABE-086002E8B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FFE580-DA11-4294-9709-154B1D2FA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7FA361-1E9D-4481-9225-005859B14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223715-BA48-468C-B4B4-87E23BB2C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644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06B488B-05E6-465C-B11A-A2AB57CE3C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B6AED4-F522-44B0-8B58-7ED714789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06A01A-7DA3-48D2-A8FC-2B7DDCB4F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713D8A-9F47-49C4-9F68-65A59456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B2101E-B49C-459E-B440-FA4B22BB2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0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CF8001-702A-469E-8015-D31EE9059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DC42ED-A641-4601-9A4B-A995B3204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9D20A0-B588-4A63-9B08-1471751E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9A9FEE-C5F9-43B1-8C25-151C38B54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B28675-EC08-485F-BAEB-CE30DB6D8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18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D3DEF-A38D-4006-93FC-73CCE3494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453849-CA1B-4892-A9CA-68F8825DC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121E85-1C12-46E7-B543-E5974C5B4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C8CB2D-4292-4C9F-9C1E-FB747166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98A2DE-D6B9-4E71-B48B-15DC20A2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27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776ED-0780-4B29-8624-32DC7576A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40547F-EFBA-444E-82DC-3361546CF3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F79FF4-43F7-42C1-8D9C-EF61ACD16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CFE011-0A45-4DB7-92C8-439EEBCFA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E8FCA0-F196-4C93-97C4-82235639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3ADC68-DC74-4DBE-93F1-8AE94CBA3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94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DE9E05-5964-4491-AC4E-8CEE993F9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BD03DB-8BA8-4362-86B7-618B68E17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B1EF728-8493-4378-A36D-C49D7BFBE3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6F96F4-D1C7-425D-88EB-76DB49DDB3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1EF0E2F-FB87-45A3-81EF-F277397C0E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6FF86C-750C-49B8-8E70-07EBA6D8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E67A6C-13F6-420F-ABBC-94A6B79C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39DF92A-D27C-4272-A9EA-EBC7148D0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56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AEDA94-6DB3-444B-8C06-DBC79F094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B101874-3E47-4449-BFF2-728C954D5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8C8CD90-9EF6-447A-B9E4-CCBA6BD36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A68E2D3-9FBF-41FC-8F26-0A946B3D3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2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A98B517-70CC-4AEE-B250-C49CB156F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0E666B9-82FE-48CE-88CE-D0B533CA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DE12117-730A-4FEC-8C6C-66927CC2A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11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F81AA-10F4-4F10-A908-5E3038DDB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1FAD96-FFC6-42AB-A2BF-C37909241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A2577AC-4CD5-41D1-9268-B871C8AF7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58FD5F-04B9-49B1-81B5-C52C75EE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E24DC85-3640-40EF-AD17-05E143EAC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7B14DD-D9C4-4A4D-B771-11600CB28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74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750FA8-26A5-4D1B-A531-22BB9313B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4A1AD97-5D48-48B4-9AEE-292400A28D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B1C92AE-B595-4994-8098-6441400A5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0D4060-6866-4553-BC06-7AC05033A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956ECF3-1EF1-46C7-A998-774D6DF03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C7A300-7BA2-4E70-9D4D-7FBDF7F4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61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148B09-62AB-4BC2-AA83-D86616857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B574BD-14E6-4628-9F06-0AD4E0371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FA40E3-F206-41FD-A57D-82DDD14A67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D3E39-85A7-402B-ADE0-5AAE63E24766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08AE77-142B-4F71-BCD3-810FC8A9D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D5F877-F774-45CB-86C4-91F46AF08A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5509E-A4CA-48BB-956D-B4A99C225C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2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CA8B3B70-ECCE-4E9B-8372-EDA53A2CE3F0}"/>
              </a:ext>
            </a:extLst>
          </p:cNvPr>
          <p:cNvSpPr/>
          <p:nvPr/>
        </p:nvSpPr>
        <p:spPr>
          <a:xfrm>
            <a:off x="827313" y="1603829"/>
            <a:ext cx="10508343" cy="34163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92852D-7D39-4B13-97DF-7516D651CD81}"/>
              </a:ext>
            </a:extLst>
          </p:cNvPr>
          <p:cNvSpPr txBox="1"/>
          <p:nvPr/>
        </p:nvSpPr>
        <p:spPr>
          <a:xfrm>
            <a:off x="488819" y="1603829"/>
            <a:ext cx="1121436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Родительское собрание</a:t>
            </a:r>
          </a:p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коррекционно-развивающей работы </a:t>
            </a:r>
          </a:p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старшей группе </a:t>
            </a:r>
          </a:p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компенсирующей направленности </a:t>
            </a:r>
          </a:p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с ТНР №2 </a:t>
            </a:r>
          </a:p>
          <a:p>
            <a:pPr algn="ctr"/>
            <a:r>
              <a:rPr lang="ru-RU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«Аленький цветочек»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E4D5F4F-9A0D-4F3C-8F2B-721761EDA3E0}"/>
              </a:ext>
            </a:extLst>
          </p:cNvPr>
          <p:cNvSpPr/>
          <p:nvPr/>
        </p:nvSpPr>
        <p:spPr>
          <a:xfrm>
            <a:off x="0" y="0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 дошкольное образовательное бюджетное учреждение</a:t>
            </a:r>
          </a:p>
          <a:p>
            <a:pPr algn="ctr"/>
            <a:r>
              <a:rPr lang="ru-RU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5 «Аистёнок» комбинированного вида» г. Волхов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FDDE1A-693C-4BA8-B565-DD23A6B0D32F}"/>
              </a:ext>
            </a:extLst>
          </p:cNvPr>
          <p:cNvSpPr txBox="1"/>
          <p:nvPr/>
        </p:nvSpPr>
        <p:spPr>
          <a:xfrm>
            <a:off x="5897217" y="5486399"/>
            <a:ext cx="59502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/>
              <a:t>Воспитатели: Антонова Ольга Владимировна</a:t>
            </a:r>
          </a:p>
          <a:p>
            <a:pPr algn="r"/>
            <a:r>
              <a:rPr lang="ru-RU" sz="2000" dirty="0" err="1"/>
              <a:t>Телицына</a:t>
            </a:r>
            <a:r>
              <a:rPr lang="ru-RU" sz="2000" dirty="0"/>
              <a:t> Елена Владимировна</a:t>
            </a:r>
          </a:p>
          <a:p>
            <a:pPr algn="r"/>
            <a:r>
              <a:rPr lang="ru-RU" sz="2000" dirty="0"/>
              <a:t>Логопед: Пелевина Алёна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2240152396"/>
      </p:ext>
    </p:extLst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4017C9-E320-46BC-B453-CB06B8FF6C52}"/>
              </a:ext>
            </a:extLst>
          </p:cNvPr>
          <p:cNvSpPr/>
          <p:nvPr/>
        </p:nvSpPr>
        <p:spPr>
          <a:xfrm>
            <a:off x="6493925" y="144856"/>
            <a:ext cx="5192878" cy="6568289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6107717" y="144856"/>
            <a:ext cx="5584764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-342900" marL="342900">
              <a:buFont charset="0" panose="02070309020205020404" pitchFamily="49" typeface="Courier New"/>
              <a:buChar char="o"/>
            </a:pPr>
            <a:endParaRPr dirty="0" lang="ru-RU" sz="2400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7E9630-90A7-4A47-A69C-A2E152A1D8CC}"/>
              </a:ext>
            </a:extLst>
          </p:cNvPr>
          <p:cNvSpPr/>
          <p:nvPr/>
        </p:nvSpPr>
        <p:spPr>
          <a:xfrm>
            <a:off x="1327472" y="144856"/>
            <a:ext cx="4780246" cy="2206458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r>
              <a:rPr b="1" dirty="0" lang="ru-RU" sz="480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Речевое </a:t>
            </a:r>
          </a:p>
          <a:p>
            <a:pPr algn="ctr" lvl="0"/>
            <a:r>
              <a:rPr b="1" dirty="0" lang="ru-RU" sz="480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развитие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FB9F5D4-BF5B-4B8F-82D2-EDCAC0199139}"/>
              </a:ext>
            </a:extLst>
          </p:cNvPr>
          <p:cNvSpPr/>
          <p:nvPr/>
        </p:nvSpPr>
        <p:spPr>
          <a:xfrm>
            <a:off x="6107717" y="375688"/>
            <a:ext cx="5584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dirty="0" lang="ru-RU" sz="28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462BE1-BA28-403F-9ABD-8419543D3F15}"/>
              </a:ext>
            </a:extLst>
          </p:cNvPr>
          <p:cNvSpPr txBox="1"/>
          <p:nvPr/>
        </p:nvSpPr>
        <p:spPr>
          <a:xfrm>
            <a:off x="6673597" y="375688"/>
            <a:ext cx="4833533" cy="353943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z="2800"/>
              <a:t>Ведущим направлением работы является формирование связной речи.</a:t>
            </a:r>
          </a:p>
          <a:p>
            <a:pPr algn="just"/>
            <a:endParaRPr dirty="0" lang="ru-RU" sz="2800"/>
          </a:p>
          <a:p>
            <a:pPr algn="just"/>
            <a:r>
              <a:rPr dirty="0" lang="ru-RU" sz="2800"/>
              <a:t>В этот период основное внимание уделяется стимулированию речевой активности обучающихся.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E8EE052-A180-4F64-B873-C15F353AEA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" r="56" t="64"/>
          <a:stretch/>
        </p:blipFill>
        <p:spPr>
          <a:xfrm>
            <a:off x="1327471" y="2582146"/>
            <a:ext cx="4780246" cy="4038447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32735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2FE3E95-37A2-49B4-8237-31939B22D5D3}"/>
              </a:ext>
            </a:extLst>
          </p:cNvPr>
          <p:cNvSpPr/>
          <p:nvPr/>
        </p:nvSpPr>
        <p:spPr>
          <a:xfrm>
            <a:off x="471715" y="1001486"/>
            <a:ext cx="11444514" cy="4618921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471714" y="1001486"/>
            <a:ext cx="1144451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Задачи. Создание условий для: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овладения речью как средством общения и культуры;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обогащения активного словаря;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связной, грамматически правильной диалогической и монологической речи;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речевого творчества;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звуковой и интонационной культуры речи, фонематического слуха;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знакомства с книжной культурой, детской литературой;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понимания на слух текстов различных жанров детской литературы; формирование звуковой аналитико-синтетической активности как предпосылки обучения грамоте;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речевых нарушений и их системных последствий.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471713" y="154348"/>
            <a:ext cx="11444515" cy="731024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Речевое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43147036"/>
      </p:ext>
    </p:extLst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4017C9-E320-46BC-B453-CB06B8FF6C52}"/>
              </a:ext>
            </a:extLst>
          </p:cNvPr>
          <p:cNvSpPr/>
          <p:nvPr/>
        </p:nvSpPr>
        <p:spPr>
          <a:xfrm>
            <a:off x="6107717" y="144856"/>
            <a:ext cx="5584764" cy="6568289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lang="ru-RU"/>
              <a:t>приобщение детей к эстетическому познанию и переживанию мира, к искусству и культуре в широком смысле, а также творческую деятельность детей в изобразительном, пластическом, музыкальном, литературном и др. видах художественно-творческой деятельности. </a:t>
            </a:r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6107717" y="144856"/>
            <a:ext cx="5584764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-342900" marL="342900">
              <a:buFont charset="0" panose="02070309020205020404" pitchFamily="49" typeface="Courier New"/>
              <a:buChar char="o"/>
            </a:pPr>
            <a:endParaRPr dirty="0" lang="ru-RU" sz="2400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7E9630-90A7-4A47-A69C-A2E152A1D8CC}"/>
              </a:ext>
            </a:extLst>
          </p:cNvPr>
          <p:cNvSpPr/>
          <p:nvPr/>
        </p:nvSpPr>
        <p:spPr>
          <a:xfrm>
            <a:off x="177407" y="144856"/>
            <a:ext cx="5584764" cy="2206458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r>
              <a:rPr b="1" dirty="0" lang="ru-RU" sz="440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Художественно-эстетическое </a:t>
            </a:r>
          </a:p>
          <a:p>
            <a:pPr algn="ctr" lvl="0"/>
            <a:r>
              <a:rPr b="1" dirty="0" lang="ru-RU" sz="440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развитие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FB9F5D4-BF5B-4B8F-82D2-EDCAC0199139}"/>
              </a:ext>
            </a:extLst>
          </p:cNvPr>
          <p:cNvSpPr/>
          <p:nvPr/>
        </p:nvSpPr>
        <p:spPr>
          <a:xfrm>
            <a:off x="6107717" y="375688"/>
            <a:ext cx="5584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dirty="0" lang="ru-RU" sz="2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CF005D-724B-4569-A7D2-33A4462CA532}"/>
              </a:ext>
            </a:extLst>
          </p:cNvPr>
          <p:cNvSpPr txBox="1"/>
          <p:nvPr/>
        </p:nvSpPr>
        <p:spPr>
          <a:xfrm>
            <a:off x="6241143" y="375688"/>
            <a:ext cx="5225143" cy="483209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/>
            <a:r>
              <a:rPr dirty="0" lang="ru-RU" sz="2800"/>
              <a:t>Приобщение детей к эстетическому познанию и переживанию мира, к искусству и культуре в широком смысле.</a:t>
            </a:r>
          </a:p>
          <a:p>
            <a:pPr algn="just"/>
            <a:endParaRPr dirty="0" lang="ru-RU" sz="2800"/>
          </a:p>
          <a:p>
            <a:pPr algn="just"/>
            <a:r>
              <a:rPr dirty="0" lang="ru-RU" sz="2800"/>
              <a:t>Творческая деятельность детей в изобразительном, пластическом, музыкальном, литературном и др. видах художественно-творческой деятельности.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13507E8-9ACA-4DCE-8A45-389300F61F3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" r="11"/>
          <a:stretch/>
        </p:blipFill>
        <p:spPr>
          <a:xfrm>
            <a:off x="591702" y="2505892"/>
            <a:ext cx="4756174" cy="4001589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90136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2FE3E95-37A2-49B4-8237-31939B22D5D3}"/>
              </a:ext>
            </a:extLst>
          </p:cNvPr>
          <p:cNvSpPr/>
          <p:nvPr/>
        </p:nvSpPr>
        <p:spPr>
          <a:xfrm>
            <a:off x="471715" y="1001486"/>
            <a:ext cx="11444514" cy="3617811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471714" y="1001486"/>
            <a:ext cx="112485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Задачи. Создание условий для: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у детей интереса к эстетической стороне действительности, ознакомления с разными видами и жанрами искусства (словесного, музыкального, изобразительного), в том числе народного творчества;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способности к восприятию музыки, художественной литературы, фольклора;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приобщения к разным видам художественно-эстетической деятельности, развития потребности в творческом самовыражении, инициативности и самостоятельности в воплощении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художе-ственного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замысла.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471713" y="154348"/>
            <a:ext cx="11444515" cy="731024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Художественно-эстетическое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3921748817"/>
      </p:ext>
    </p:extLst>
  </p:cSld>
  <p:clrMapOvr>
    <a:masterClrMapping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4017C9-E320-46BC-B453-CB06B8FF6C52}"/>
              </a:ext>
            </a:extLst>
          </p:cNvPr>
          <p:cNvSpPr/>
          <p:nvPr/>
        </p:nvSpPr>
        <p:spPr>
          <a:xfrm>
            <a:off x="6775269" y="2293257"/>
            <a:ext cx="5018376" cy="4189055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just"/>
            <a:r>
              <a:rPr dirty="0" lang="ru-RU" sz="2800">
                <a:solidFill>
                  <a:schemeClr val="tx1"/>
                </a:solidFill>
              </a:rPr>
              <a:t>формирование у детей осознанного понимания необходимости здорового образа жизни, интереса и стремления заниматься спортом, желания участвовать в подвижных и спортивных играх со сверстниками и самим организовывать их.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6107717" y="144856"/>
            <a:ext cx="5584764" cy="461665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just" indent="-342900" marL="342900">
              <a:buFont charset="0" panose="02070309020205020404" pitchFamily="49" typeface="Courier New"/>
              <a:buChar char="o"/>
            </a:pPr>
            <a:endParaRPr dirty="0" lang="ru-RU" sz="2400">
              <a:latin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7E9630-90A7-4A47-A69C-A2E152A1D8CC}"/>
              </a:ext>
            </a:extLst>
          </p:cNvPr>
          <p:cNvSpPr/>
          <p:nvPr/>
        </p:nvSpPr>
        <p:spPr>
          <a:xfrm>
            <a:off x="177406" y="144856"/>
            <a:ext cx="11692044" cy="1829087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lvl="0"/>
            <a:r>
              <a:rPr b="1" dirty="0" lang="ru-RU" sz="440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Физическое</a:t>
            </a:r>
          </a:p>
          <a:p>
            <a:pPr algn="ctr" lvl="0"/>
            <a:r>
              <a:rPr b="1" dirty="0" lang="ru-RU" sz="440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развитие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FB9F5D4-BF5B-4B8F-82D2-EDCAC0199139}"/>
              </a:ext>
            </a:extLst>
          </p:cNvPr>
          <p:cNvSpPr/>
          <p:nvPr/>
        </p:nvSpPr>
        <p:spPr>
          <a:xfrm>
            <a:off x="6107717" y="375688"/>
            <a:ext cx="5584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dirty="0" lang="ru-RU" sz="280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652B423-8D6A-4DB8-A0C9-A424C5FFCD8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" t="34"/>
          <a:stretch/>
        </p:blipFill>
        <p:spPr>
          <a:xfrm>
            <a:off x="3863884" y="2177984"/>
            <a:ext cx="2693669" cy="4419600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2A645F4-B1AF-4BCC-8A82-12ECE8A20E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355" y="2177984"/>
            <a:ext cx="3314700" cy="4419600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5542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2FE3E95-37A2-49B4-8237-31939B22D5D3}"/>
              </a:ext>
            </a:extLst>
          </p:cNvPr>
          <p:cNvSpPr/>
          <p:nvPr/>
        </p:nvSpPr>
        <p:spPr>
          <a:xfrm>
            <a:off x="471715" y="1001486"/>
            <a:ext cx="11444514" cy="3996183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471714" y="1001486"/>
            <a:ext cx="112485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Задачи. Создание условий для: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становления у детей ценностей здорового образа жизни;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овладения элементарными нормами и правилами здорового образа жизни (в питании, двигательном режиме, закаливании, при формировании полезных привычек и др.);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представлений о своем теле и своих физических возможностях;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приобретения двигательного опыта и совершенствования двигательной активности;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начальных представлений о некоторых видах спорта, овладения подвижными играми с правилами.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471713" y="154348"/>
            <a:ext cx="11444515" cy="731024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Физическое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524649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275771" y="842460"/>
            <a:ext cx="1144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741713" y="154348"/>
            <a:ext cx="10708573" cy="561269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400" b="1" dirty="0">
              <a:ln w="22225">
                <a:solidFill>
                  <a:srgbClr val="5B9BD5">
                    <a:lumMod val="75000"/>
                  </a:srgbClr>
                </a:solidFill>
                <a:prstDash val="solid"/>
              </a:ln>
              <a:solidFill>
                <a:srgbClr val="5B9BD5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366EC8A-F83C-4FA9-8110-1A369F2799BA}"/>
              </a:ext>
            </a:extLst>
          </p:cNvPr>
          <p:cNvSpPr/>
          <p:nvPr/>
        </p:nvSpPr>
        <p:spPr>
          <a:xfrm>
            <a:off x="741713" y="114939"/>
            <a:ext cx="10708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  <a:cs typeface="Times New Roman" panose="02020603050405020304" pitchFamily="18" charset="0"/>
              </a:rPr>
              <a:t>Перспективное комплексно – тематическое планирование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02DB361-867F-4643-BF3E-C85047EBC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396655"/>
              </p:ext>
            </p:extLst>
          </p:nvPr>
        </p:nvGraphicFramePr>
        <p:xfrm>
          <a:off x="243941" y="712378"/>
          <a:ext cx="5696359" cy="6129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9233">
                  <a:extLst>
                    <a:ext uri="{9D8B030D-6E8A-4147-A177-3AD203B41FA5}">
                      <a16:colId xmlns:a16="http://schemas.microsoft.com/office/drawing/2014/main" val="2879028629"/>
                    </a:ext>
                  </a:extLst>
                </a:gridCol>
                <a:gridCol w="3417126">
                  <a:extLst>
                    <a:ext uri="{9D8B030D-6E8A-4147-A177-3AD203B41FA5}">
                      <a16:colId xmlns:a16="http://schemas.microsoft.com/office/drawing/2014/main" val="248698117"/>
                    </a:ext>
                  </a:extLst>
                </a:gridCol>
              </a:tblGrid>
              <a:tr h="5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30 сентября – 6 октября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Осень.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104895"/>
                  </a:ext>
                </a:extLst>
              </a:tr>
              <a:tr h="5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 – 13 октября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Деревья осенью.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7186809"/>
                  </a:ext>
                </a:extLst>
              </a:tr>
              <a:tr h="5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 – 20 октября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Лес. Грибы. Ягоды.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6092037"/>
                  </a:ext>
                </a:extLst>
              </a:tr>
              <a:tr h="5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 – 27 октября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Огород. Овощи.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7493827"/>
                  </a:ext>
                </a:extLst>
              </a:tr>
              <a:tr h="889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 октября – 3 ноября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Сад. Фрукты.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4020769"/>
                  </a:ext>
                </a:extLst>
              </a:tr>
              <a:tr h="5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 – 10 ноября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Домашние животные и птицы.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498551"/>
                  </a:ext>
                </a:extLst>
              </a:tr>
              <a:tr h="5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11 – 17 ноября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Перелетные птицы.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4646233"/>
                  </a:ext>
                </a:extLst>
              </a:tr>
              <a:tr h="5865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18 – 24 ноября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Зимующие птицы.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5265758"/>
                  </a:ext>
                </a:extLst>
              </a:tr>
              <a:tr h="889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 ноября – 1 декабря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Дикие животные.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1208322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0B3896D-E598-4033-9B3A-8A47008EE3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598460"/>
              </p:ext>
            </p:extLst>
          </p:nvPr>
        </p:nvGraphicFramePr>
        <p:xfrm>
          <a:off x="5918261" y="728280"/>
          <a:ext cx="5824065" cy="6129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0331">
                  <a:extLst>
                    <a:ext uri="{9D8B030D-6E8A-4147-A177-3AD203B41FA5}">
                      <a16:colId xmlns:a16="http://schemas.microsoft.com/office/drawing/2014/main" val="4014226674"/>
                    </a:ext>
                  </a:extLst>
                </a:gridCol>
                <a:gridCol w="3493734">
                  <a:extLst>
                    <a:ext uri="{9D8B030D-6E8A-4147-A177-3AD203B41FA5}">
                      <a16:colId xmlns:a16="http://schemas.microsoft.com/office/drawing/2014/main" val="1364409490"/>
                    </a:ext>
                  </a:extLst>
                </a:gridCol>
              </a:tblGrid>
              <a:tr h="64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 – 8 декабря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Дикие животные готовятся к зиме.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04579"/>
                  </a:ext>
                </a:extLst>
              </a:tr>
              <a:tr h="64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 – 15 декабря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Зима.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extLst>
                  <a:ext uri="{0D108BD9-81ED-4DB2-BD59-A6C34878D82A}">
                    <a16:rowId xmlns:a16="http://schemas.microsoft.com/office/drawing/2014/main" val="18073221"/>
                  </a:ext>
                </a:extLst>
              </a:tr>
              <a:tr h="64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 – 22 декабря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Человек. Части тела.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extLst>
                  <a:ext uri="{0D108BD9-81ED-4DB2-BD59-A6C34878D82A}">
                    <a16:rowId xmlns:a16="http://schemas.microsoft.com/office/drawing/2014/main" val="211331682"/>
                  </a:ext>
                </a:extLst>
              </a:tr>
              <a:tr h="64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 – 29 декабря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Зимние забавы. Новый год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extLst>
                  <a:ext uri="{0D108BD9-81ED-4DB2-BD59-A6C34878D82A}">
                    <a16:rowId xmlns:a16="http://schemas.microsoft.com/office/drawing/2014/main" val="3871746178"/>
                  </a:ext>
                </a:extLst>
              </a:tr>
              <a:tr h="64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 – 19 января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Транспорт.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extLst>
                  <a:ext uri="{0D108BD9-81ED-4DB2-BD59-A6C34878D82A}">
                    <a16:rowId xmlns:a16="http://schemas.microsoft.com/office/drawing/2014/main" val="1225026062"/>
                  </a:ext>
                </a:extLst>
              </a:tr>
              <a:tr h="64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 – 26 января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Транспорт. Правила дорожного движения.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extLst>
                  <a:ext uri="{0D108BD9-81ED-4DB2-BD59-A6C34878D82A}">
                    <a16:rowId xmlns:a16="http://schemas.microsoft.com/office/drawing/2014/main" val="3960723393"/>
                  </a:ext>
                </a:extLst>
              </a:tr>
              <a:tr h="9767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27 января – 2 февраля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Одежда.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extLst>
                  <a:ext uri="{0D108BD9-81ED-4DB2-BD59-A6C34878D82A}">
                    <a16:rowId xmlns:a16="http://schemas.microsoft.com/office/drawing/2014/main" val="2111334101"/>
                  </a:ext>
                </a:extLst>
              </a:tr>
              <a:tr h="64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 – 9 февраля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Профессии.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extLst>
                  <a:ext uri="{0D108BD9-81ED-4DB2-BD59-A6C34878D82A}">
                    <a16:rowId xmlns:a16="http://schemas.microsoft.com/office/drawing/2014/main" val="1578333550"/>
                  </a:ext>
                </a:extLst>
              </a:tr>
              <a:tr h="644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 – 16 февраля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Материалы и инструменты.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43" marR="63343" marT="0" marB="0"/>
                </a:tc>
                <a:extLst>
                  <a:ext uri="{0D108BD9-81ED-4DB2-BD59-A6C34878D82A}">
                    <a16:rowId xmlns:a16="http://schemas.microsoft.com/office/drawing/2014/main" val="4019562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920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275771" y="842460"/>
            <a:ext cx="11444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741713" y="154348"/>
            <a:ext cx="10708573" cy="561269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400" b="1" dirty="0">
              <a:ln w="22225">
                <a:solidFill>
                  <a:srgbClr val="5B9BD5">
                    <a:lumMod val="75000"/>
                  </a:srgbClr>
                </a:solidFill>
                <a:prstDash val="solid"/>
              </a:ln>
              <a:solidFill>
                <a:srgbClr val="5B9BD5">
                  <a:lumMod val="60000"/>
                  <a:lumOff val="40000"/>
                </a:srgb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366EC8A-F83C-4FA9-8110-1A369F2799BA}"/>
              </a:ext>
            </a:extLst>
          </p:cNvPr>
          <p:cNvSpPr/>
          <p:nvPr/>
        </p:nvSpPr>
        <p:spPr>
          <a:xfrm>
            <a:off x="741713" y="114939"/>
            <a:ext cx="107085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  <a:cs typeface="Times New Roman" panose="02020603050405020304" pitchFamily="18" charset="0"/>
              </a:rPr>
              <a:t>Перспективное комплексно – тематическое планирование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647848A-9CA3-4E32-B678-563021B4C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192501"/>
              </p:ext>
            </p:extLst>
          </p:nvPr>
        </p:nvGraphicFramePr>
        <p:xfrm>
          <a:off x="275771" y="967340"/>
          <a:ext cx="5290142" cy="4887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6697">
                  <a:extLst>
                    <a:ext uri="{9D8B030D-6E8A-4147-A177-3AD203B41FA5}">
                      <a16:colId xmlns:a16="http://schemas.microsoft.com/office/drawing/2014/main" val="759396513"/>
                    </a:ext>
                  </a:extLst>
                </a:gridCol>
                <a:gridCol w="3173445">
                  <a:extLst>
                    <a:ext uri="{9D8B030D-6E8A-4147-A177-3AD203B41FA5}">
                      <a16:colId xmlns:a16="http://schemas.microsoft.com/office/drawing/2014/main" val="58683910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17 – 23 февраля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Защитники Отечества.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695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 февраля – 2 марта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Весна.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6023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 – 9 марта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Мамин день. Семья.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77370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 – 16 марта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Ранние признаки весны. Первоцветы.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96102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17 – 23 марта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Животные Севера.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2908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24 – 30 марта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Электроприборы.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01469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31 марта – 6 апреля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Труд людей весной.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3465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 – 13 апреля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Космос.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734405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CC71350B-5515-4E4F-AB4E-1B13E5D19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378779"/>
              </p:ext>
            </p:extLst>
          </p:nvPr>
        </p:nvGraphicFramePr>
        <p:xfrm>
          <a:off x="5565913" y="967340"/>
          <a:ext cx="6305550" cy="3665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2983">
                  <a:extLst>
                    <a:ext uri="{9D8B030D-6E8A-4147-A177-3AD203B41FA5}">
                      <a16:colId xmlns:a16="http://schemas.microsoft.com/office/drawing/2014/main" val="2425425033"/>
                    </a:ext>
                  </a:extLst>
                </a:gridCol>
                <a:gridCol w="3782567">
                  <a:extLst>
                    <a:ext uri="{9D8B030D-6E8A-4147-A177-3AD203B41FA5}">
                      <a16:colId xmlns:a16="http://schemas.microsoft.com/office/drawing/2014/main" val="26955484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  - 20 апреля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Посуда. Продукты питания.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45235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21 – 27 апреля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Мебель.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7459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 апреля – 11 мая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Возвращение птиц. Насекомые.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72831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 – 18 мая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Животные жарких стран.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225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19 – 25 мая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Город. Адрес.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876868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26 – 31 мая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Скоро лето!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3322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5964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2FE3E95-37A2-49B4-8237-31939B22D5D3}"/>
              </a:ext>
            </a:extLst>
          </p:cNvPr>
          <p:cNvSpPr/>
          <p:nvPr/>
        </p:nvSpPr>
        <p:spPr>
          <a:xfrm>
            <a:off x="172278" y="842460"/>
            <a:ext cx="11743949" cy="5702165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225287" y="154348"/>
            <a:ext cx="11690942" cy="561269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3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Совместные мероприятия в этом учебном году: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9B27F8-041D-4FAF-BEC2-70A52E78FBB2}"/>
              </a:ext>
            </a:extLst>
          </p:cNvPr>
          <p:cNvSpPr txBox="1"/>
          <p:nvPr/>
        </p:nvSpPr>
        <p:spPr>
          <a:xfrm>
            <a:off x="331304" y="1046922"/>
            <a:ext cx="11688418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u="sng" dirty="0"/>
              <a:t>В октябре: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Фотовыставка: «Бабушка и дедушка – мои лучшие друзья»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Фотовыставка: «Мама, папа, я – дружная семья»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Фотовыставка: «Вместе с папой можем всё!»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«Осенний праздник»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Конкурс поделок из природного материала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Акция «Сдай макулатуру, спаси дерево»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highlight>
                  <a:srgbClr val="00FFFF"/>
                </a:highlight>
              </a:rPr>
              <a:t>Творческий конкурс видеороликов (семейные ценности и традиции; мамина (папина) пятиминутка)</a:t>
            </a:r>
          </a:p>
          <a:p>
            <a:r>
              <a:rPr lang="ru-RU" sz="3200" u="sng" dirty="0"/>
              <a:t>В ноябре: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Фотовыставка: «Мамочка моя»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highlight>
                  <a:srgbClr val="00FFFF"/>
                </a:highlight>
              </a:rPr>
              <a:t>Конкурс «Рисуем гимн России»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Праздник «День матери»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/>
              <a:t>Выставка творческих работ «Дома маме помогаю»</a:t>
            </a:r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3600" dirty="0"/>
          </a:p>
          <a:p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37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2FE3E95-37A2-49B4-8237-31939B22D5D3}"/>
              </a:ext>
            </a:extLst>
          </p:cNvPr>
          <p:cNvSpPr/>
          <p:nvPr/>
        </p:nvSpPr>
        <p:spPr>
          <a:xfrm>
            <a:off x="172278" y="842460"/>
            <a:ext cx="11743949" cy="5702165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225287" y="154348"/>
            <a:ext cx="11690942" cy="561269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3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Совместные мероприятия в этом учебном году: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9B27F8-041D-4FAF-BEC2-70A52E78FBB2}"/>
              </a:ext>
            </a:extLst>
          </p:cNvPr>
          <p:cNvSpPr txBox="1"/>
          <p:nvPr/>
        </p:nvSpPr>
        <p:spPr>
          <a:xfrm>
            <a:off x="331304" y="850759"/>
            <a:ext cx="7116418" cy="8186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/>
              <a:t>В декабре: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Новогодний праздник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Альбом творческих работ «Мой город» (совместно с родителями)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>
                <a:highlight>
                  <a:srgbClr val="00FFFF"/>
                </a:highlight>
              </a:rPr>
              <a:t>Конкурс семейных новогодних костюмов «Герои русских народных сказок»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Конкурс «Ёлочная игрушка своими руками»</a:t>
            </a:r>
          </a:p>
          <a:p>
            <a:r>
              <a:rPr lang="ru-RU" sz="2800" u="sng" dirty="0"/>
              <a:t>В январе: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Родительская конференция «Чтение в кругу друзей»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Лыжный поход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Выставка рисунков детей и родителей «Армия России»</a:t>
            </a:r>
          </a:p>
          <a:p>
            <a:r>
              <a:rPr lang="ru-RU" sz="2800" u="sng" dirty="0"/>
              <a:t>В марте: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«Весёлая Масленица»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«Международный женский день»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Акция «Сдай макулатуру»</a:t>
            </a:r>
          </a:p>
          <a:p>
            <a:endParaRPr lang="ru-RU" sz="2800" dirty="0"/>
          </a:p>
          <a:p>
            <a:endParaRPr lang="ru-RU" sz="2800" dirty="0"/>
          </a:p>
          <a:p>
            <a:endParaRPr lang="ru-RU" sz="2800" dirty="0"/>
          </a:p>
          <a:p>
            <a:endParaRPr lang="ru-RU" sz="3600" dirty="0"/>
          </a:p>
          <a:p>
            <a:endParaRPr lang="ru-RU" sz="4000" dirty="0"/>
          </a:p>
          <a:p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ABCAF7-43D6-49FD-A2D7-1FB5D81FBD35}"/>
              </a:ext>
            </a:extLst>
          </p:cNvPr>
          <p:cNvSpPr txBox="1"/>
          <p:nvPr/>
        </p:nvSpPr>
        <p:spPr>
          <a:xfrm>
            <a:off x="7647766" y="850759"/>
            <a:ext cx="406841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/>
              <a:t>В апреле: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«Пасхальные игры»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Музыкальная сказка «В гостях у музыки П.И. Чайковского»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Фотовыставка «Готовимся к Пасхе»</a:t>
            </a:r>
          </a:p>
          <a:p>
            <a:r>
              <a:rPr lang="ru-RU" sz="2800" u="sng" dirty="0"/>
              <a:t>В мае: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Акция: «Георгиевская ленточка»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Акция «Бессмертный полк»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Фестиваль военной песни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Спортивный праздник «Мама, папа, я – спортивная семья»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/>
              <a:t>Родительское собрание</a:t>
            </a:r>
          </a:p>
        </p:txBody>
      </p:sp>
    </p:spTree>
    <p:extLst>
      <p:ext uri="{BB962C8B-B14F-4D97-AF65-F5344CB8AC3E}">
        <p14:creationId xmlns:p14="http://schemas.microsoft.com/office/powerpoint/2010/main" val="2706384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9B24A12-9337-4CD7-ACF9-7002FFFB3C24}"/>
              </a:ext>
            </a:extLst>
          </p:cNvPr>
          <p:cNvSpPr/>
          <p:nvPr/>
        </p:nvSpPr>
        <p:spPr>
          <a:xfrm>
            <a:off x="116115" y="1016000"/>
            <a:ext cx="11959772" cy="5687652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CF47A5-C640-4617-9BA5-57227F33EEC6}"/>
              </a:ext>
            </a:extLst>
          </p:cNvPr>
          <p:cNvSpPr txBox="1"/>
          <p:nvPr/>
        </p:nvSpPr>
        <p:spPr>
          <a:xfrm>
            <a:off x="217713" y="1016000"/>
            <a:ext cx="11858171" cy="66941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усваивает значения новых слов на основе знаний о предметах и явлениях окружающего мира;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употребляет слова, обозначающие личностные характеристики, многозначные;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умеет подбирать слова с противоположным и сходным значением;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правильно употребляет основные грамматические формы слова;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составляет различные виды описательных рассказов с соблюдением цельности и связности высказывания, составляет творческие рассказы;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владеет простыми формами фонематического анализа, способен осуществлять сложные формы фонематического анализа, осуществляет операции фонематического синтеза; </a:t>
            </a:r>
          </a:p>
          <a:p>
            <a:pPr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осознает слоговое строение слова, осуществляет слоговой анализ и синтез слов;</a:t>
            </a:r>
          </a:p>
          <a:p>
            <a:pPr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8) правильно произносит звуки (в соответствии с онтогенезом);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владеет основными видами продуктивной деятельности, проявляет инициативу и самостоятельность в разных видах деятельности: в игре, общении, конструировании; 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выбирает род занятий, участников по совместной деятельности, избирательно и устойчиво взаимодействует с детьми; 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участвует в коллективном создании замысла в игре и на занятиях;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12) передает как можно более точное сообщение другому, проявляя внимание к собеседнику; </a:t>
            </a: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1145059-DEA9-49D9-8084-CBE5B5B2D62A}"/>
              </a:ext>
            </a:extLst>
          </p:cNvPr>
          <p:cNvSpPr/>
          <p:nvPr/>
        </p:nvSpPr>
        <p:spPr>
          <a:xfrm>
            <a:off x="116113" y="154348"/>
            <a:ext cx="11959772" cy="731024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3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Целевые ориентиры. К концу обучения ребёнок:</a:t>
            </a:r>
          </a:p>
        </p:txBody>
      </p:sp>
    </p:spTree>
    <p:extLst>
      <p:ext uri="{BB962C8B-B14F-4D97-AF65-F5344CB8AC3E}">
        <p14:creationId xmlns:p14="http://schemas.microsoft.com/office/powerpoint/2010/main" val="7571653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5D6A8DBD-EAD0-425D-9069-73C04F6230CC}"/>
              </a:ext>
            </a:extLst>
          </p:cNvPr>
          <p:cNvSpPr/>
          <p:nvPr/>
        </p:nvSpPr>
        <p:spPr>
          <a:xfrm>
            <a:off x="2819209" y="185957"/>
            <a:ext cx="6553582" cy="731024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4400" b="1" dirty="0">
              <a:ln w="22225">
                <a:solidFill>
                  <a:srgbClr val="5B9BD5">
                    <a:lumMod val="75000"/>
                  </a:srgbClr>
                </a:solidFill>
                <a:prstDash val="solid"/>
              </a:ln>
              <a:solidFill>
                <a:srgbClr val="5B9BD5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8DA77DE-CFA8-4CB9-A3EF-25E22FD5B8D8}"/>
              </a:ext>
            </a:extLst>
          </p:cNvPr>
          <p:cNvSpPr/>
          <p:nvPr/>
        </p:nvSpPr>
        <p:spPr>
          <a:xfrm>
            <a:off x="874431" y="109415"/>
            <a:ext cx="1044313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>
                <a:ln w="22225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Спасибо за внимание!</a:t>
            </a:r>
          </a:p>
          <a:p>
            <a:pPr algn="ctr"/>
            <a:endParaRPr lang="ru-RU" sz="4800" b="1" cap="none" spc="0" dirty="0">
              <a:ln w="22225">
                <a:solidFill>
                  <a:schemeClr val="accent5">
                    <a:lumMod val="75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2E35FD7-07D6-4067-8E57-783632E6D4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525" y="1224831"/>
            <a:ext cx="7262949" cy="54472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9413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9B24A12-9337-4CD7-ACF9-7002FFFB3C24}"/>
              </a:ext>
            </a:extLst>
          </p:cNvPr>
          <p:cNvSpPr/>
          <p:nvPr/>
        </p:nvSpPr>
        <p:spPr>
          <a:xfrm>
            <a:off x="116113" y="71067"/>
            <a:ext cx="11959772" cy="6632585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017361-CEB8-4467-B964-C95110F23518}"/>
              </a:ext>
            </a:extLst>
          </p:cNvPr>
          <p:cNvSpPr txBox="1"/>
          <p:nvPr/>
        </p:nvSpPr>
        <p:spPr>
          <a:xfrm>
            <a:off x="116113" y="183377"/>
            <a:ext cx="11771087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13) регулирует свое поведение в соответствии с усвоенными нормами и правилами, проявляет кооперативные умения в процессе игры, соблюдая отношения партнерства, взаимопомощи, взаимной поддержки;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14) отстаивает усвоенные нормы и правила перед ровесниками и педагогическим работником, стремится к самостоятельности, проявляет относительную независимость от педагогического работника;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15) использует в играх знания, полученные в ходе экскурсий, наблюдений, знакомства с художественной литературой, картинным материалом, народным творчеством, историческими сведениями, мультфильмами;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16) использует в процессе продуктивной деятельности все виды словесной регуляции;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17) устанавливает причинно-следственные связи между условиями жизни, внешними и функциональными свойствами в животном и растительном мире на основе наблюдений и практического экспериментирования;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18) определяет пространственное расположение предметов относительно себя, геометрические фигуры; 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19) владеет элементарными математическими представлениями: количество в пределах десяти, знает цифры 0, 1-9, соотносит их с количеством предметов, решает простые арифметические задачи устно, используя при необходимости в качестве счетного материала символические изображения; 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20) определяет времена года, части суток; 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21) самостоятельно получает новую информацию;</a:t>
            </a:r>
          </a:p>
          <a:p>
            <a:pPr lvl="0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83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9B24A12-9337-4CD7-ACF9-7002FFFB3C24}"/>
              </a:ext>
            </a:extLst>
          </p:cNvPr>
          <p:cNvSpPr/>
          <p:nvPr/>
        </p:nvSpPr>
        <p:spPr>
          <a:xfrm>
            <a:off x="116113" y="145143"/>
            <a:ext cx="11959772" cy="6558509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2800" dirty="0">
              <a:solidFill>
                <a:prstClr val="black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745F6E-1B8C-4C40-95B8-E7488003BD04}"/>
              </a:ext>
            </a:extLst>
          </p:cNvPr>
          <p:cNvSpPr txBox="1"/>
          <p:nvPr/>
        </p:nvSpPr>
        <p:spPr>
          <a:xfrm>
            <a:off x="246743" y="188686"/>
            <a:ext cx="1166948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23) пересказывает литературные произведения, составляет рассказ по иллюстративному материалу, содержание которого отражает эмоциональный, игровой, трудовой, познавательный опыт обучающихся;</a:t>
            </a:r>
          </a:p>
          <a:p>
            <a:pPr lvl="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24) составляет рассказы по сюжетным картинкам и по серии сюжетных картинок, используя графические схемы, наглядные опоры;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25) составляет с помощью педагогического работника небольшие сообщения, рассказы из личного опыта;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26) владеет предпосылками овладения грамотой;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27) стремится к использованию различных средств и материалов в процессе изобразительной деятельности;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28) имеет элементарные представления о видах искусства, понимает доступные произведения искусства, воспринимает музыку, художественную литературу, фольклор;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29) проявляет интерес к произведениям народной, классической и современной музыки, к музыкальным инструментам;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30) сопереживает персонажам художественных произведений;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31) выполняет основные виды движений и упражнения по словесной инструкции педагогических работников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32) осуществляет элементарное двигательное и словесное планирование действий в ходе спортивных упражнений; подчиняется правилам подвижных игр, эстафет;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34) владеет элементарными нормами и правилами здорового образа жизни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55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4017C9-E320-46BC-B453-CB06B8FF6C52}"/>
              </a:ext>
            </a:extLst>
          </p:cNvPr>
          <p:cNvSpPr/>
          <p:nvPr/>
        </p:nvSpPr>
        <p:spPr>
          <a:xfrm>
            <a:off x="5950857" y="144856"/>
            <a:ext cx="5941195" cy="5660571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6107717" y="144856"/>
            <a:ext cx="55847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направлено на всестороннее развитие у обучающихся с ТНР навыков игровой деятельности, дальнейшее приобщение их к общепринятым нормам и правилам взаимоотношений с другими детьми и педагогическим работником, в том числе моральным, на обогащение первичных представлений о тендерной и семейной принадлежности.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7E9630-90A7-4A47-A69C-A2E152A1D8CC}"/>
              </a:ext>
            </a:extLst>
          </p:cNvPr>
          <p:cNvSpPr/>
          <p:nvPr/>
        </p:nvSpPr>
        <p:spPr>
          <a:xfrm>
            <a:off x="177408" y="144856"/>
            <a:ext cx="5584764" cy="2206458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Социально-коммуникативное </a:t>
            </a:r>
          </a:p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развитие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6C0909F-F153-423A-91D6-60E928C3A3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09" y="2467782"/>
            <a:ext cx="5170329" cy="38110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217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AD7F952-5546-45BE-8696-9FEAB69C5B39}"/>
              </a:ext>
            </a:extLst>
          </p:cNvPr>
          <p:cNvSpPr/>
          <p:nvPr/>
        </p:nvSpPr>
        <p:spPr>
          <a:xfrm>
            <a:off x="471714" y="1306285"/>
            <a:ext cx="11444515" cy="4666343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609600" y="1306285"/>
            <a:ext cx="1111068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Задачи. Создание условий для: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усвоения норм и ценностей, принятых в обществе, включая моральные и нравственные ценности;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общения и взаимодействия ребенка с ТНР с педагогическим работником и другими детьми;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эмоциональной отзывчивости, сопереживания, формирования готовности к совместной деятельности с другими детьми и педагогическим работником, формирования уважительного отношения и чувства принадлежности к своей семье и к сообществу обучающихся и педагогических работников в Организации;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C397C3E-FB9D-4192-881E-0DF61665A7BD}"/>
              </a:ext>
            </a:extLst>
          </p:cNvPr>
          <p:cNvSpPr/>
          <p:nvPr/>
        </p:nvSpPr>
        <p:spPr>
          <a:xfrm>
            <a:off x="471714" y="405692"/>
            <a:ext cx="11444515" cy="731024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Социально-коммуникативное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103755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2FE3E95-37A2-49B4-8237-31939B22D5D3}"/>
              </a:ext>
            </a:extLst>
          </p:cNvPr>
          <p:cNvSpPr/>
          <p:nvPr/>
        </p:nvSpPr>
        <p:spPr>
          <a:xfrm>
            <a:off x="471714" y="1306286"/>
            <a:ext cx="11444515" cy="2966170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595086" y="1306285"/>
            <a:ext cx="1087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Задачи. Создание условий для: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позитивных установок к различным видам труда и творчества; формирования основ безопасного поведения в быту, социуме, природе;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коммуникативных и социальных навыков ребенка с ТНР;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становления самостоятельности, целенаправленности и саморегуляции собственных действий; 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игровой деятельности.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471714" y="405692"/>
            <a:ext cx="11444515" cy="731024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Социально-коммуникативное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2819776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4017C9-E320-46BC-B453-CB06B8FF6C52}"/>
              </a:ext>
            </a:extLst>
          </p:cNvPr>
          <p:cNvSpPr/>
          <p:nvPr/>
        </p:nvSpPr>
        <p:spPr>
          <a:xfrm>
            <a:off x="5248492" y="144856"/>
            <a:ext cx="5941195" cy="5660571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6107717" y="144856"/>
            <a:ext cx="5584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47E9630-90A7-4A47-A69C-A2E152A1D8CC}"/>
              </a:ext>
            </a:extLst>
          </p:cNvPr>
          <p:cNvSpPr/>
          <p:nvPr/>
        </p:nvSpPr>
        <p:spPr>
          <a:xfrm>
            <a:off x="590213" y="144856"/>
            <a:ext cx="4463459" cy="2206458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Познавательное </a:t>
            </a:r>
          </a:p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развитие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FB9F5D4-BF5B-4B8F-82D2-EDCAC0199139}"/>
              </a:ext>
            </a:extLst>
          </p:cNvPr>
          <p:cNvSpPr/>
          <p:nvPr/>
        </p:nvSpPr>
        <p:spPr>
          <a:xfrm>
            <a:off x="5426707" y="343651"/>
            <a:ext cx="55847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направлено на развитие у детей с ТНР познавательной активности; обогащение их сенсомоторного и сенсорного опыта; формирование предпосылок познавательно-исследовательской и конструктивной деятельности; формирование представлений об окружающем мире; формирование элементарных математических представлений. </a:t>
            </a:r>
          </a:p>
          <a:p>
            <a:endParaRPr 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C4BBAA5-7E92-4186-9418-C0DD8AF900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210" y="2515468"/>
            <a:ext cx="3046462" cy="40619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73221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2FE3E95-37A2-49B4-8237-31939B22D5D3}"/>
              </a:ext>
            </a:extLst>
          </p:cNvPr>
          <p:cNvSpPr/>
          <p:nvPr/>
        </p:nvSpPr>
        <p:spPr>
          <a:xfrm>
            <a:off x="471714" y="1001487"/>
            <a:ext cx="11444515" cy="4971142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F9D157-E30D-48CC-BB28-FBD24E271D84}"/>
              </a:ext>
            </a:extLst>
          </p:cNvPr>
          <p:cNvSpPr txBox="1"/>
          <p:nvPr/>
        </p:nvSpPr>
        <p:spPr>
          <a:xfrm>
            <a:off x="660400" y="1001487"/>
            <a:ext cx="10871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Задачи. Создание условий для: 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/>
              <a:t> развития интересов детей, любознательности и познавательной мотивации;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/>
              <a:t> формирования познавательных действий, становления сознания;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/>
              <a:t>развития воображения и творческой активности;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/>
              <a:t>формирования первичных представлений о себе, других людях, объектах окружающего мира, о свойствах и отношениях объектов окружающего мира;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/>
              <a:t>формирования первичных представлений о малой родине и Отечестве, представлений о социокультурных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мира;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ru-RU" sz="2400" dirty="0"/>
              <a:t>развития представлений о виртуальной среде, о возможностях и рисках Интернета.</a:t>
            </a:r>
          </a:p>
          <a:p>
            <a:pPr algn="just"/>
            <a:endParaRPr lang="ru-RU" sz="24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BB093C79-0387-4C1A-96C4-8D3CE951BA61}"/>
              </a:ext>
            </a:extLst>
          </p:cNvPr>
          <p:cNvSpPr/>
          <p:nvPr/>
        </p:nvSpPr>
        <p:spPr>
          <a:xfrm>
            <a:off x="471713" y="154348"/>
            <a:ext cx="11444515" cy="731024"/>
          </a:xfrm>
          <a:prstGeom prst="rect">
            <a:avLst/>
          </a:prstGeom>
          <a:solidFill>
            <a:srgbClr val="F9FBFD"/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4400" b="1" dirty="0">
                <a:ln w="22225">
                  <a:solidFill>
                    <a:srgbClr val="5B9BD5">
                      <a:lumMod val="75000"/>
                    </a:srgbClr>
                  </a:solidFill>
                  <a:prstDash val="solid"/>
                </a:ln>
                <a:solidFill>
                  <a:srgbClr val="5B9BD5">
                    <a:lumMod val="60000"/>
                    <a:lumOff val="40000"/>
                  </a:srgbClr>
                </a:solidFill>
              </a:rPr>
              <a:t>Познавательное развитие</a:t>
            </a:r>
          </a:p>
        </p:txBody>
      </p:sp>
    </p:spTree>
    <p:extLst>
      <p:ext uri="{BB962C8B-B14F-4D97-AF65-F5344CB8AC3E}">
        <p14:creationId xmlns:p14="http://schemas.microsoft.com/office/powerpoint/2010/main" val="39134823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1804</Words>
  <Application>Microsoft Office PowerPoint</Application>
  <PresentationFormat>Широкоэкранный</PresentationFormat>
  <Paragraphs>259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Аистенок</dc:creator>
  <cp:lastModifiedBy>Аистенок</cp:lastModifiedBy>
  <cp:revision>45</cp:revision>
  <dcterms:created xsi:type="dcterms:W3CDTF">2023-09-26T10:16:41Z</dcterms:created>
  <dcterms:modified xsi:type="dcterms:W3CDTF">2024-10-08T14:00:55Z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334338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