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7" r:id="rId3"/>
    <p:sldId id="259" r:id="rId4"/>
    <p:sldId id="319" r:id="rId5"/>
    <p:sldId id="325" r:id="rId6"/>
    <p:sldId id="327" r:id="rId7"/>
    <p:sldId id="328" r:id="rId8"/>
    <p:sldId id="260" r:id="rId9"/>
    <p:sldId id="261" r:id="rId10"/>
    <p:sldId id="321" r:id="rId11"/>
    <p:sldId id="266" r:id="rId12"/>
    <p:sldId id="332" r:id="rId13"/>
    <p:sldId id="360" r:id="rId14"/>
    <p:sldId id="330" r:id="rId15"/>
    <p:sldId id="331" r:id="rId16"/>
    <p:sldId id="333" r:id="rId17"/>
    <p:sldId id="334" r:id="rId18"/>
    <p:sldId id="347" r:id="rId19"/>
    <p:sldId id="262" r:id="rId20"/>
    <p:sldId id="348" r:id="rId21"/>
    <p:sldId id="351" r:id="rId22"/>
    <p:sldId id="264" r:id="rId23"/>
    <p:sldId id="352" r:id="rId24"/>
    <p:sldId id="353" r:id="rId25"/>
    <p:sldId id="362" r:id="rId26"/>
    <p:sldId id="363" r:id="rId27"/>
    <p:sldId id="356" r:id="rId28"/>
    <p:sldId id="302" r:id="rId29"/>
    <p:sldId id="268" r:id="rId30"/>
    <p:sldId id="343" r:id="rId31"/>
    <p:sldId id="364" r:id="rId32"/>
    <p:sldId id="344" r:id="rId33"/>
    <p:sldId id="342" r:id="rId34"/>
    <p:sldId id="361" r:id="rId35"/>
    <p:sldId id="365" r:id="rId36"/>
    <p:sldId id="345" r:id="rId37"/>
    <p:sldId id="357" r:id="rId38"/>
    <p:sldId id="265" r:id="rId39"/>
    <p:sldId id="338" r:id="rId40"/>
    <p:sldId id="339" r:id="rId41"/>
    <p:sldId id="340" r:id="rId42"/>
    <p:sldId id="346" r:id="rId43"/>
    <p:sldId id="359" r:id="rId44"/>
    <p:sldId id="358" r:id="rId45"/>
    <p:sldId id="322" r:id="rId46"/>
    <p:sldId id="335" r:id="rId47"/>
    <p:sldId id="336" r:id="rId48"/>
    <p:sldId id="337" r:id="rId49"/>
    <p:sldId id="288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0" autoAdjust="0"/>
    <p:restoredTop sz="94660"/>
  </p:normalViewPr>
  <p:slideViewPr>
    <p:cSldViewPr>
      <p:cViewPr>
        <p:scale>
          <a:sx n="64" d="100"/>
          <a:sy n="64" d="100"/>
        </p:scale>
        <p:origin x="-1530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2F7B553-89AD-4872-81F7-4B11881D1A01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916BC8-2D61-41D6-BA6E-01E3D4994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7B553-89AD-4872-81F7-4B11881D1A01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16BC8-2D61-41D6-BA6E-01E3D4994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7B553-89AD-4872-81F7-4B11881D1A01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16BC8-2D61-41D6-BA6E-01E3D4994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7B553-89AD-4872-81F7-4B11881D1A01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16BC8-2D61-41D6-BA6E-01E3D4994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7B553-89AD-4872-81F7-4B11881D1A01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16BC8-2D61-41D6-BA6E-01E3D4994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7B553-89AD-4872-81F7-4B11881D1A01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16BC8-2D61-41D6-BA6E-01E3D4994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7B553-89AD-4872-81F7-4B11881D1A01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16BC8-2D61-41D6-BA6E-01E3D4994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7B553-89AD-4872-81F7-4B11881D1A01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16BC8-2D61-41D6-BA6E-01E3D4994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7B553-89AD-4872-81F7-4B11881D1A01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16BC8-2D61-41D6-BA6E-01E3D4994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2F7B553-89AD-4872-81F7-4B11881D1A01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16BC8-2D61-41D6-BA6E-01E3D4994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2F7B553-89AD-4872-81F7-4B11881D1A01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916BC8-2D61-41D6-BA6E-01E3D4994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2F7B553-89AD-4872-81F7-4B11881D1A01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916BC8-2D61-41D6-BA6E-01E3D4994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Елена\Local Settings\Desktop\8909f93414802efca33c98d978155f4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583" l="938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124" y="3562641"/>
            <a:ext cx="437997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Елена\Local Settings\Desktop\1674073526_gas-kvas-com-p-risunok-na-temu-uchat-v-shkole-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39"/>
            <a:ext cx="9164501" cy="683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691680" y="764704"/>
            <a:ext cx="5346433" cy="3096344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Monotype Corsiva" panose="03010101010201010101" pitchFamily="66" charset="0"/>
              </a:rPr>
              <a:t>Итоги  года               старшей </a:t>
            </a:r>
            <a:r>
              <a:rPr lang="ru-RU" sz="4200" b="1" dirty="0" smtClean="0">
                <a:latin typeface="Monotype Corsiva" panose="03010101010201010101" pitchFamily="66" charset="0"/>
              </a:rPr>
              <a:t>группы «Цветик-семицветик» </a:t>
            </a:r>
          </a:p>
          <a:p>
            <a:pPr algn="ctr"/>
            <a:r>
              <a:rPr lang="ru-RU" sz="4200" b="1" dirty="0" smtClean="0">
                <a:latin typeface="Monotype Corsiva" panose="03010101010201010101" pitchFamily="66" charset="0"/>
              </a:rPr>
              <a:t>2023-2024 </a:t>
            </a:r>
            <a:r>
              <a:rPr lang="ru-RU" sz="4200" b="1" dirty="0" err="1" smtClean="0">
                <a:latin typeface="Monotype Corsiva" panose="03010101010201010101" pitchFamily="66" charset="0"/>
              </a:rPr>
              <a:t>уч.г</a:t>
            </a:r>
            <a:r>
              <a:rPr lang="ru-RU" sz="4200" b="1" dirty="0" smtClean="0">
                <a:latin typeface="Monotype Corsiva" panose="03010101010201010101" pitchFamily="66" charset="0"/>
              </a:rPr>
              <a:t>.</a:t>
            </a:r>
            <a:endParaRPr lang="ru-RU" sz="4200" b="1" dirty="0">
              <a:latin typeface="Monotype Corsiva" panose="03010101010201010101" pitchFamily="66" charset="0"/>
            </a:endParaRPr>
          </a:p>
        </p:txBody>
      </p:sp>
      <p:pic>
        <p:nvPicPr>
          <p:cNvPr id="7" name="Picture 2" descr="C:\Users\Елена\Local Settings\Desktop\8909f93414802efca33c98d978155f4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9583" l="938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535" y="3985959"/>
            <a:ext cx="3815555" cy="286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60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sz="2800" b="0" dirty="0">
              <a:solidFill>
                <a:schemeClr val="bg1"/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3528" y="1052736"/>
            <a:ext cx="8601582" cy="5256584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Приобщение детей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к общепринятым нормам и правилам взаимоотношений со сверстниками и взрослыми, в том числе моральным, на обогащение первичных представлений о гендерной и семейной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принадлежности;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ea typeface="Times New Roman"/>
              </a:rPr>
              <a:t>Формирование </a:t>
            </a:r>
            <a:r>
              <a:rPr lang="ru-RU" sz="2400" dirty="0">
                <a:latin typeface="Times New Roman"/>
                <a:ea typeface="Times New Roman"/>
              </a:rPr>
              <a:t>представлений детей о разнообразии окружающего их мира людей и рукотворных материалов</a:t>
            </a:r>
            <a:r>
              <a:rPr lang="ru-RU" sz="2400" dirty="0" smtClean="0">
                <a:latin typeface="Times New Roman"/>
                <a:ea typeface="Times New Roman"/>
              </a:rPr>
              <a:t>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/>
                <a:ea typeface="Times New Roman"/>
              </a:rPr>
              <a:t> Воспитание </a:t>
            </a:r>
            <a:r>
              <a:rPr lang="ru-RU" sz="2400" dirty="0">
                <a:latin typeface="Times New Roman"/>
                <a:ea typeface="Times New Roman"/>
              </a:rPr>
              <a:t>правильного отношения к людям, к вещам и </a:t>
            </a:r>
            <a:r>
              <a:rPr lang="ru-RU" sz="2400" dirty="0" smtClean="0">
                <a:latin typeface="Times New Roman"/>
                <a:ea typeface="Times New Roman"/>
              </a:rPr>
              <a:t>т.д</a:t>
            </a:r>
            <a:r>
              <a:rPr lang="ru-RU" sz="2400" dirty="0">
                <a:latin typeface="Times New Roman"/>
                <a:ea typeface="Times New Roman"/>
              </a:rPr>
              <a:t>.; обучение способам поведения в обществе, отражающим желания, возможности и предпочтения </a:t>
            </a:r>
            <a:r>
              <a:rPr lang="ru-RU" sz="2400" dirty="0" smtClean="0">
                <a:latin typeface="Times New Roman"/>
                <a:ea typeface="Times New Roman"/>
              </a:rPr>
              <a:t>детей;</a:t>
            </a:r>
          </a:p>
        </p:txBody>
      </p:sp>
    </p:spTree>
    <p:extLst>
      <p:ext uri="{BB962C8B-B14F-4D97-AF65-F5344CB8AC3E}">
        <p14:creationId xmlns:p14="http://schemas.microsoft.com/office/powerpoint/2010/main" val="209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26729" y="272942"/>
            <a:ext cx="8568952" cy="5976664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Malgun Gothic"/>
              </a:rPr>
              <a:t>Формирование у детей представления о Родине: о городах России, о ее столице, о государственной символике, гимне страны и т. д. </a:t>
            </a: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/>
                <a:ea typeface="Malgun Gothic"/>
              </a:rPr>
              <a:t>Расширять </a:t>
            </a:r>
            <a:r>
              <a:rPr lang="ru-RU" sz="2400" dirty="0">
                <a:latin typeface="Times New Roman"/>
                <a:ea typeface="Malgun Gothic"/>
              </a:rPr>
              <a:t>и </a:t>
            </a:r>
            <a:r>
              <a:rPr lang="ru-RU" sz="2400" dirty="0" smtClean="0">
                <a:latin typeface="Times New Roman"/>
                <a:ea typeface="Malgun Gothic"/>
              </a:rPr>
              <a:t>закреплять  </a:t>
            </a:r>
            <a:r>
              <a:rPr lang="ru-RU" sz="2400" dirty="0">
                <a:latin typeface="Times New Roman"/>
                <a:ea typeface="Malgun Gothic"/>
              </a:rPr>
              <a:t>представления о предметах быта, необходимых человеку, о макросоциальном </a:t>
            </a:r>
            <a:r>
              <a:rPr lang="ru-RU" sz="2400" dirty="0" smtClean="0">
                <a:latin typeface="Times New Roman"/>
                <a:ea typeface="Malgun Gothic"/>
              </a:rPr>
              <a:t>окружении;</a:t>
            </a:r>
          </a:p>
          <a:p>
            <a:pPr marL="342900" indent="-342900" algn="just" fontAlgn="base" hangingPunct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азвитие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у детей устойчивого алгоритма поведения в опасных ситуациях: в помещении, на прогулке, на улице, в условиях поведения с посторонними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людьми;</a:t>
            </a:r>
          </a:p>
          <a:p>
            <a:pPr marL="342900" indent="-342900" algn="just" fontAlgn="base" hangingPunct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,</a:t>
            </a:r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19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788024" y="404664"/>
            <a:ext cx="3803581" cy="1656184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Акция</a:t>
            </a:r>
            <a:r>
              <a:rPr lang="ru-RU" sz="24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  </a:t>
            </a: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«</a:t>
            </a:r>
            <a:r>
              <a:rPr lang="ru-RU" sz="3200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Сохраним  природу»</a:t>
            </a:r>
            <a:endParaRPr lang="ru-RU" sz="3200" b="1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,</a:t>
            </a:r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C:\Users\Панина Парамонова\Desktop\старшая гр.2023-24уч.г\акция\IMG_20231108_11105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809381" cy="2849477"/>
          </a:xfrm>
          <a:prstGeom prst="rect">
            <a:avLst/>
          </a:prstGeom>
          <a:noFill/>
        </p:spPr>
      </p:pic>
      <p:pic>
        <p:nvPicPr>
          <p:cNvPr id="1027" name="Picture 3" descr="C:\Users\Панина Парамонова\Desktop\старшая гр.2023-24уч.г\акция\IMG_20231108_11242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73016"/>
            <a:ext cx="3888432" cy="2908609"/>
          </a:xfrm>
          <a:prstGeom prst="rect">
            <a:avLst/>
          </a:prstGeom>
          <a:noFill/>
        </p:spPr>
      </p:pic>
      <p:pic>
        <p:nvPicPr>
          <p:cNvPr id="1028" name="Picture 4" descr="C:\Users\Панина Парамонова\Desktop\старшая гр.2023-24уч.г\акция\IMG_20231108_112601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0554" y="2708920"/>
            <a:ext cx="3910270" cy="2924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23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788024" y="404664"/>
            <a:ext cx="3803581" cy="1656184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Акция</a:t>
            </a:r>
            <a:r>
              <a:rPr lang="ru-RU" sz="24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  </a:t>
            </a:r>
          </a:p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«Письмо  водителю»</a:t>
            </a:r>
            <a:endParaRPr lang="ru-RU" sz="3200" b="1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,</a:t>
            </a:r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0" name="Picture 2" descr="C:\Users\Панина Парамонова\Desktop\старшая гр.2023-24уч.г\акция Письмо водителю\IMG_20231026_163738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816424" cy="2854746"/>
          </a:xfrm>
          <a:prstGeom prst="rect">
            <a:avLst/>
          </a:prstGeom>
          <a:noFill/>
        </p:spPr>
      </p:pic>
      <p:pic>
        <p:nvPicPr>
          <p:cNvPr id="2051" name="Picture 3" descr="C:\Users\Панина Парамонова\Desktop\старшая гр.2023-24уч.г\акция Письмо водителю\IMG_20231026_16540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3573016"/>
            <a:ext cx="3897115" cy="2915103"/>
          </a:xfrm>
          <a:prstGeom prst="rect">
            <a:avLst/>
          </a:prstGeom>
          <a:noFill/>
        </p:spPr>
      </p:pic>
      <p:pic>
        <p:nvPicPr>
          <p:cNvPr id="2052" name="Picture 4" descr="C:\Users\Панина Парамонова\Desktop\старшая гр.2023-24уч.г\акция Письмо водителю\IMG_20231026_165112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3" y="2708920"/>
            <a:ext cx="4102801" cy="3068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23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788024" y="404664"/>
            <a:ext cx="3803581" cy="1728192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32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Театрализация сказки  В. Бианки  «Сова»</a:t>
            </a:r>
            <a:endParaRPr lang="ru-RU" sz="3200" b="1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,</a:t>
            </a:r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0" name="Picture 2" descr="C:\Users\Елена\Local Settings\Desktop\сказка-фото\IMG-20240426-WA0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198999" cy="314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лена\Local Settings\Desktop\сказка-фото\IMG-20240426-WA0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61" y="3501008"/>
            <a:ext cx="41284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лена\Local Settings\Desktop\сказка-фото\IMG-20240426-WA00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438" y="2348880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8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995936" y="188640"/>
            <a:ext cx="4968552" cy="1152128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  </a:t>
            </a:r>
          </a:p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Игра </a:t>
            </a:r>
            <a:r>
              <a:rPr lang="ru-RU" sz="3200" b="1" dirty="0">
                <a:solidFill>
                  <a:prstClr val="black"/>
                </a:solidFill>
                <a:latin typeface="Monotype Corsiva" panose="03010101010201010101" pitchFamily="66" charset="0"/>
              </a:rPr>
              <a:t>– </a:t>
            </a:r>
            <a:r>
              <a:rPr lang="ru-RU" sz="3200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викторина: «</a:t>
            </a:r>
            <a:r>
              <a:rPr lang="ru-RU" sz="3200" b="1" dirty="0">
                <a:solidFill>
                  <a:prstClr val="black"/>
                </a:solidFill>
                <a:latin typeface="Monotype Corsiva" panose="03010101010201010101" pitchFamily="66" charset="0"/>
              </a:rPr>
              <a:t>Путешествие  с эколятами</a:t>
            </a:r>
            <a:r>
              <a:rPr lang="ru-RU" sz="3200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»</a:t>
            </a:r>
            <a:endParaRPr lang="ru-RU" sz="32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,</a:t>
            </a:r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C:\Users\Елена\Local Settings\Desktop\IMG_20240424_090728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4272"/>
            <a:ext cx="3672408" cy="274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лена\Local Settings\Desktop\IMG_20240424_0934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68" y="3284984"/>
            <a:ext cx="3667072" cy="27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Елена\Local Settings\Desktop\IMG_20240424_091306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202" y="1546030"/>
            <a:ext cx="3352412" cy="250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Елена\Local Settings\Desktop\IMG_20240424_0922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390" y="4077072"/>
            <a:ext cx="3592770" cy="268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54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978693" y="692696"/>
            <a:ext cx="2723461" cy="864096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М ы  играем</a:t>
            </a:r>
            <a:endParaRPr lang="ru-RU" sz="3200" b="1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,</a:t>
            </a:r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G:\фотограф\IMG-20230921-WA0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3733"/>
            <a:ext cx="2514848" cy="335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фотограф\IMG-20230921-WA0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268" y="2269660"/>
            <a:ext cx="3539208" cy="265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фотограф\IMG-20230921-WA0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680" y="3140968"/>
            <a:ext cx="2510744" cy="334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46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 descr="G:\фотограф\IMG-20230921-WA0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33056"/>
            <a:ext cx="3659560" cy="274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:\фотограф\IMG-20230921-WA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6341"/>
            <a:ext cx="2753015" cy="367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фотограф\IMG-20230921-WA0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6341"/>
            <a:ext cx="2753016" cy="367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24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043608" y="548680"/>
            <a:ext cx="6552728" cy="792088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lvl="0" algn="ctr"/>
            <a:endParaRPr lang="ru-RU" sz="3200" b="1" dirty="0" smtClean="0">
              <a:latin typeface="Monotype Corsiva" panose="03010101010201010101" pitchFamily="66" charset="0"/>
              <a:ea typeface="Malgun Gothic"/>
            </a:endParaRPr>
          </a:p>
          <a:p>
            <a:pPr lvl="0" algn="ctr"/>
            <a:endParaRPr lang="ru-RU" sz="3200" b="1" dirty="0">
              <a:latin typeface="Monotype Corsiva" panose="03010101010201010101" pitchFamily="66" charset="0"/>
              <a:ea typeface="Malgun Gothic"/>
            </a:endParaRPr>
          </a:p>
          <a:p>
            <a:pPr lvl="0" algn="ctr"/>
            <a:endParaRPr lang="ru-RU" sz="3200" b="1" dirty="0" smtClean="0">
              <a:latin typeface="Monotype Corsiva" panose="03010101010201010101" pitchFamily="66" charset="0"/>
              <a:ea typeface="Malgun Gothic"/>
            </a:endParaRPr>
          </a:p>
          <a:p>
            <a:pPr lvl="0" algn="ctr"/>
            <a:endParaRPr lang="ru-RU" sz="3200" b="1" dirty="0">
              <a:latin typeface="Monotype Corsiva" panose="03010101010201010101" pitchFamily="66" charset="0"/>
              <a:ea typeface="Malgun Gothic"/>
            </a:endParaRPr>
          </a:p>
          <a:p>
            <a:pPr lvl="0" algn="ctr"/>
            <a:endParaRPr lang="ru-RU" sz="3200" b="1" dirty="0" smtClean="0">
              <a:latin typeface="Monotype Corsiva" panose="03010101010201010101" pitchFamily="66" charset="0"/>
              <a:ea typeface="Malgun Gothic"/>
            </a:endParaRPr>
          </a:p>
          <a:p>
            <a:pPr lvl="0" algn="ctr"/>
            <a:endParaRPr lang="ru-RU" sz="3200" b="1" dirty="0" smtClean="0">
              <a:latin typeface="Monotype Corsiva" panose="03010101010201010101" pitchFamily="66" charset="0"/>
              <a:ea typeface="Malgun Gothic"/>
            </a:endParaRPr>
          </a:p>
          <a:p>
            <a:pPr lvl="0" algn="ctr"/>
            <a:endParaRPr lang="ru-RU" sz="3200" b="1" dirty="0">
              <a:latin typeface="Monotype Corsiva" panose="03010101010201010101" pitchFamily="66" charset="0"/>
              <a:ea typeface="Malgun Gothic"/>
            </a:endParaRPr>
          </a:p>
          <a:p>
            <a:pPr lvl="0" algn="ctr"/>
            <a:endParaRPr lang="ru-RU" sz="3200" b="1" dirty="0" smtClean="0">
              <a:latin typeface="Monotype Corsiva" panose="03010101010201010101" pitchFamily="66" charset="0"/>
              <a:ea typeface="Malgun Gothic"/>
            </a:endParaRPr>
          </a:p>
          <a:p>
            <a:pPr lvl="0" algn="ctr"/>
            <a:r>
              <a:rPr lang="ru-RU" sz="3200" b="1" dirty="0" smtClean="0">
                <a:latin typeface="Monotype Corsiva" panose="03010101010201010101" pitchFamily="66" charset="0"/>
                <a:ea typeface="Malgun Gothic"/>
              </a:rPr>
              <a:t>Повторите   летом  с детьми</a:t>
            </a:r>
            <a:endParaRPr lang="ru-RU" sz="3200" b="1" dirty="0">
              <a:latin typeface="Monotype Corsiva" panose="03010101010201010101" pitchFamily="66" charset="0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,</a:t>
            </a:r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43608" y="1628800"/>
            <a:ext cx="6696744" cy="4464496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Помнить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пользоваться  правилами  безопасного  поведения 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природе, безопасного  поведения  на  дорогах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знать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своё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имя и фамилию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домашний адрес;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мена 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отчества 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 других членов семьи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 профессии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отчества педагогов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в какой стране и в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населенном пункте он живет; </a:t>
            </a:r>
            <a:endParaRPr lang="ru-RU" sz="2800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5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sz="2400" b="0" dirty="0">
              <a:solidFill>
                <a:schemeClr val="bg1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12" y="123916"/>
            <a:ext cx="4830960" cy="65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16632"/>
            <a:ext cx="4896544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познавательное   развитие </a:t>
            </a:r>
            <a:endParaRPr lang="ru-RU" sz="3200" b="1" dirty="0">
              <a:solidFill>
                <a:prstClr val="black"/>
              </a:solidFill>
              <a:latin typeface="Monotype Corsiva" panose="03010101010201010101" pitchFamily="66" charset="0"/>
              <a:ea typeface="Times New Roman"/>
              <a:cs typeface="Times New Roman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5544" y="782559"/>
            <a:ext cx="8928992" cy="5966093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latin typeface="Times New Roman"/>
              <a:ea typeface="Malgun Gothic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latin typeface="Times New Roman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/>
                <a:ea typeface="Malgun Gothic"/>
                <a:cs typeface="Times New Roman"/>
              </a:rPr>
              <a:t>Формирования </a:t>
            </a:r>
            <a:r>
              <a:rPr lang="ru-RU" sz="2400" dirty="0">
                <a:latin typeface="Times New Roman"/>
                <a:ea typeface="Malgun Gothic"/>
                <a:cs typeface="Times New Roman"/>
              </a:rPr>
              <a:t>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</a:t>
            </a:r>
            <a:r>
              <a:rPr lang="ru-RU" sz="2400" dirty="0" smtClean="0">
                <a:latin typeface="Times New Roman"/>
                <a:ea typeface="Malgun Gothic"/>
                <a:cs typeface="Times New Roman"/>
              </a:rPr>
              <a:t>.);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/>
                <a:ea typeface="Malgun Gothic"/>
                <a:cs typeface="Times New Roman"/>
              </a:rPr>
              <a:t> </a:t>
            </a:r>
            <a:r>
              <a:rPr lang="ru-RU" sz="2400" dirty="0" smtClean="0">
                <a:latin typeface="Times New Roman"/>
                <a:ea typeface="Malgun Gothic"/>
                <a:cs typeface="Times New Roman"/>
              </a:rPr>
              <a:t>Формирования </a:t>
            </a:r>
            <a:r>
              <a:rPr lang="ru-RU" sz="2400" dirty="0">
                <a:latin typeface="Times New Roman"/>
                <a:ea typeface="Malgun Gothic"/>
                <a:cs typeface="Times New Roman"/>
              </a:rPr>
              <a:t>первичных представлений о малой родине и Отечестве, представлений о социокультурных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</a:t>
            </a:r>
            <a:r>
              <a:rPr lang="ru-RU" sz="2400" dirty="0" smtClean="0">
                <a:latin typeface="Times New Roman"/>
                <a:ea typeface="Malgun Gothic"/>
                <a:cs typeface="Times New Roman"/>
              </a:rPr>
              <a:t>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latin typeface="Calibri"/>
              <a:ea typeface="Malgun Gothic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Calibri"/>
              <a:ea typeface="Malgun Gothic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Times New Roman"/>
                <a:cs typeface="Times New Roman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Times New Roman"/>
                <a:cs typeface="Times New Roman"/>
              </a:rPr>
            </a:br>
            <a:endParaRPr lang="ru-RU" sz="3200" b="0" dirty="0">
              <a:solidFill>
                <a:schemeClr val="bg1"/>
              </a:solidFill>
              <a:latin typeface="Monotype Corsiva" panose="03010101010201010101" pitchFamily="66" charset="0"/>
              <a:ea typeface="Times New Roman"/>
              <a:cs typeface="Times New Roman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15516" y="128314"/>
            <a:ext cx="1368152" cy="564382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Monotype Corsiva" panose="03010101010201010101" pitchFamily="66" charset="0"/>
              </a:rPr>
              <a:t>Цель: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187624" y="1268760"/>
            <a:ext cx="7200800" cy="4634374"/>
          </a:xfrm>
          <a:prstGeom prst="round2DiagRect">
            <a:avLst>
              <a:gd name="adj1" fmla="val 16667"/>
              <a:gd name="adj2" fmla="val 6322"/>
            </a:avLst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2800" dirty="0">
                <a:latin typeface="Times New Roman CYR"/>
                <a:ea typeface="Times New Roman"/>
              </a:rPr>
              <a:t>обеспечение условий для дошкольного образования, определяемых общими и особыми потребностями ребёнка дошкольного возраста с ОВЗ, индивидуальными особенностями его развития и состояния здоровья.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8088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sz="2400" b="0" dirty="0">
              <a:solidFill>
                <a:schemeClr val="bg1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4830960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116632"/>
            <a:ext cx="475252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Занятие  в  русской  избе </a:t>
            </a:r>
            <a:endParaRPr lang="ru-RU" sz="3200" b="1" dirty="0">
              <a:solidFill>
                <a:prstClr val="black"/>
              </a:solidFill>
              <a:latin typeface="Monotype Corsiva" panose="03010101010201010101" pitchFamily="66" charset="0"/>
              <a:ea typeface="Times New Roman"/>
              <a:cs typeface="Times New Roman"/>
            </a:endParaRPr>
          </a:p>
        </p:txBody>
      </p:sp>
      <p:pic>
        <p:nvPicPr>
          <p:cNvPr id="4" name="Picture 2" descr="C:\Users\Панина Парамонова\Desktop\старшая гр.2023-24уч.г\музейный урок\IMG_20231019_093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933056"/>
            <a:ext cx="3642508" cy="2724655"/>
          </a:xfrm>
          <a:prstGeom prst="rect">
            <a:avLst/>
          </a:prstGeom>
          <a:noFill/>
        </p:spPr>
      </p:pic>
      <p:pic>
        <p:nvPicPr>
          <p:cNvPr id="3075" name="Picture 3" descr="C:\Users\Панина Парамонова\Desktop\старшая гр.2023-24уч.г\музейный урок\IMG_20231116_0923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052736"/>
            <a:ext cx="3640077" cy="2722835"/>
          </a:xfrm>
          <a:prstGeom prst="rect">
            <a:avLst/>
          </a:prstGeom>
          <a:noFill/>
        </p:spPr>
      </p:pic>
      <p:pic>
        <p:nvPicPr>
          <p:cNvPr id="3076" name="Picture 4" descr="C:\Users\Панина Парамонова\Desktop\старшая гр.2023-24уч.г\музейный урок\IMG_20231116_093706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340768"/>
            <a:ext cx="3304005" cy="4417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550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043608" y="548680"/>
            <a:ext cx="6552728" cy="792088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lvl="0" algn="ctr"/>
            <a:endParaRPr lang="ru-RU" sz="3200" b="1" dirty="0" smtClean="0">
              <a:latin typeface="Monotype Corsiva" panose="03010101010201010101" pitchFamily="66" charset="0"/>
              <a:ea typeface="Malgun Gothic"/>
            </a:endParaRPr>
          </a:p>
          <a:p>
            <a:pPr lvl="0" algn="ctr"/>
            <a:endParaRPr lang="ru-RU" sz="3200" b="1" dirty="0">
              <a:latin typeface="Monotype Corsiva" panose="03010101010201010101" pitchFamily="66" charset="0"/>
              <a:ea typeface="Malgun Gothic"/>
            </a:endParaRPr>
          </a:p>
          <a:p>
            <a:pPr lvl="0" algn="ctr"/>
            <a:endParaRPr lang="ru-RU" sz="3200" b="1" dirty="0" smtClean="0">
              <a:latin typeface="Monotype Corsiva" panose="03010101010201010101" pitchFamily="66" charset="0"/>
              <a:ea typeface="Malgun Gothic"/>
            </a:endParaRPr>
          </a:p>
          <a:p>
            <a:pPr lvl="0" algn="ctr"/>
            <a:endParaRPr lang="ru-RU" sz="3200" b="1" dirty="0">
              <a:latin typeface="Monotype Corsiva" panose="03010101010201010101" pitchFamily="66" charset="0"/>
              <a:ea typeface="Malgun Gothic"/>
            </a:endParaRPr>
          </a:p>
          <a:p>
            <a:pPr lvl="0" algn="ctr"/>
            <a:endParaRPr lang="ru-RU" sz="3200" b="1" dirty="0" smtClean="0">
              <a:latin typeface="Monotype Corsiva" panose="03010101010201010101" pitchFamily="66" charset="0"/>
              <a:ea typeface="Malgun Gothic"/>
            </a:endParaRPr>
          </a:p>
          <a:p>
            <a:pPr lvl="0" algn="ctr"/>
            <a:endParaRPr lang="ru-RU" sz="3200" b="1" dirty="0" smtClean="0">
              <a:latin typeface="Monotype Corsiva" panose="03010101010201010101" pitchFamily="66" charset="0"/>
              <a:ea typeface="Malgun Gothic"/>
            </a:endParaRPr>
          </a:p>
          <a:p>
            <a:pPr lvl="0" algn="ctr"/>
            <a:endParaRPr lang="ru-RU" sz="3200" b="1" dirty="0">
              <a:latin typeface="Monotype Corsiva" panose="03010101010201010101" pitchFamily="66" charset="0"/>
              <a:ea typeface="Malgun Gothic"/>
            </a:endParaRPr>
          </a:p>
          <a:p>
            <a:pPr lvl="0" algn="ctr"/>
            <a:endParaRPr lang="ru-RU" sz="3200" b="1" dirty="0" smtClean="0">
              <a:latin typeface="Monotype Corsiva" panose="03010101010201010101" pitchFamily="66" charset="0"/>
              <a:ea typeface="Malgun Gothic"/>
            </a:endParaRPr>
          </a:p>
          <a:p>
            <a:pPr lvl="0" algn="ctr"/>
            <a:r>
              <a:rPr lang="ru-RU" sz="3200" b="1" dirty="0" smtClean="0">
                <a:latin typeface="Monotype Corsiva" panose="03010101010201010101" pitchFamily="66" charset="0"/>
                <a:ea typeface="Malgun Gothic"/>
              </a:rPr>
              <a:t>Повторите   летом  с детьми</a:t>
            </a:r>
            <a:endParaRPr lang="ru-RU" sz="3200" b="1" dirty="0">
              <a:latin typeface="Monotype Corsiva" panose="03010101010201010101" pitchFamily="66" charset="0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,</a:t>
            </a:r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43608" y="1628800"/>
            <a:ext cx="6696744" cy="4176464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 должен   ориентироваться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 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схеме собственного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тела;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Показывать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просьбе взрослого предметы,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 вверху, внизу, впереди, сзади, слева,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справа;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оказывать правый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глаз, левый глаз, правое ухо, левое ухо;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Счёт до 10;</a:t>
            </a:r>
          </a:p>
          <a:p>
            <a:pPr lvl="0"/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53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sz="2400" b="0" dirty="0">
              <a:effectLst/>
              <a:latin typeface="Monotype Corsiva" panose="03010101010201010101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5" y="66882"/>
            <a:ext cx="6102350" cy="72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59367"/>
            <a:ext cx="511256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prstClr val="black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Речевое        развитие</a:t>
            </a:r>
            <a:endParaRPr lang="ru-RU" sz="3600" b="1" dirty="0">
              <a:solidFill>
                <a:prstClr val="black"/>
              </a:solidFill>
              <a:latin typeface="Monotype Corsiva" panose="03010101010201010101" pitchFamily="66" charset="0"/>
              <a:ea typeface="Times New Roman"/>
              <a:cs typeface="Times New Roman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9512" y="888797"/>
            <a:ext cx="8640960" cy="5852571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300" dirty="0" smtClean="0">
              <a:latin typeface="Times New Roman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300" dirty="0" smtClean="0">
                <a:latin typeface="Times New Roman"/>
                <a:ea typeface="Malgun Gothic"/>
                <a:cs typeface="Times New Roman"/>
              </a:rPr>
              <a:t>Развития </a:t>
            </a:r>
            <a:r>
              <a:rPr lang="ru-RU" sz="2300" dirty="0">
                <a:latin typeface="Times New Roman"/>
                <a:ea typeface="Malgun Gothic"/>
                <a:cs typeface="Times New Roman"/>
              </a:rPr>
              <a:t>связной, грамматически правильной диалогической и монологической речи;</a:t>
            </a:r>
            <a:endParaRPr lang="ru-RU" sz="23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300" dirty="0">
                <a:latin typeface="Times New Roman"/>
                <a:ea typeface="Malgun Gothic"/>
                <a:cs typeface="Times New Roman"/>
              </a:rPr>
              <a:t> </a:t>
            </a:r>
            <a:r>
              <a:rPr lang="ru-RU" sz="2300" dirty="0" smtClean="0">
                <a:latin typeface="Times New Roman"/>
                <a:ea typeface="Malgun Gothic"/>
                <a:cs typeface="Times New Roman"/>
              </a:rPr>
              <a:t>Развития </a:t>
            </a:r>
            <a:r>
              <a:rPr lang="ru-RU" sz="2300" dirty="0">
                <a:latin typeface="Times New Roman"/>
                <a:ea typeface="Malgun Gothic"/>
                <a:cs typeface="Times New Roman"/>
              </a:rPr>
              <a:t>речевого творчества;</a:t>
            </a:r>
            <a:endParaRPr lang="ru-RU" sz="23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300" dirty="0">
                <a:latin typeface="Times New Roman"/>
                <a:ea typeface="Malgun Gothic"/>
                <a:cs typeface="Times New Roman"/>
              </a:rPr>
              <a:t> </a:t>
            </a:r>
            <a:r>
              <a:rPr lang="ru-RU" sz="2300" dirty="0" smtClean="0">
                <a:latin typeface="Times New Roman"/>
                <a:ea typeface="Malgun Gothic"/>
                <a:cs typeface="Times New Roman"/>
              </a:rPr>
              <a:t>Развития </a:t>
            </a:r>
            <a:r>
              <a:rPr lang="ru-RU" sz="2300" dirty="0">
                <a:latin typeface="Times New Roman"/>
                <a:ea typeface="Malgun Gothic"/>
                <a:cs typeface="Times New Roman"/>
              </a:rPr>
              <a:t>звуковой и интонационной культуры речи, фонематического слуха;</a:t>
            </a:r>
            <a:endParaRPr lang="ru-RU" sz="23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300" dirty="0">
                <a:latin typeface="Times New Roman"/>
                <a:ea typeface="Malgun Gothic"/>
                <a:cs typeface="Times New Roman"/>
              </a:rPr>
              <a:t>З</a:t>
            </a:r>
            <a:r>
              <a:rPr lang="ru-RU" sz="2300" dirty="0" smtClean="0">
                <a:latin typeface="Times New Roman"/>
                <a:ea typeface="Malgun Gothic"/>
                <a:cs typeface="Times New Roman"/>
              </a:rPr>
              <a:t>накомства </a:t>
            </a:r>
            <a:r>
              <a:rPr lang="ru-RU" sz="2300" dirty="0">
                <a:latin typeface="Times New Roman"/>
                <a:ea typeface="Malgun Gothic"/>
                <a:cs typeface="Times New Roman"/>
              </a:rPr>
              <a:t>с книжной культурой, детской литературой;</a:t>
            </a:r>
            <a:endParaRPr lang="ru-RU" sz="23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300" dirty="0">
                <a:latin typeface="Times New Roman"/>
                <a:ea typeface="Malgun Gothic"/>
                <a:cs typeface="Times New Roman"/>
              </a:rPr>
              <a:t>Р</a:t>
            </a:r>
            <a:r>
              <a:rPr lang="ru-RU" sz="2300" dirty="0" smtClean="0">
                <a:latin typeface="Times New Roman"/>
                <a:ea typeface="Malgun Gothic"/>
                <a:cs typeface="Times New Roman"/>
              </a:rPr>
              <a:t>азвития </a:t>
            </a:r>
            <a:r>
              <a:rPr lang="ru-RU" sz="2300" dirty="0">
                <a:latin typeface="Times New Roman"/>
                <a:ea typeface="Malgun Gothic"/>
                <a:cs typeface="Times New Roman"/>
              </a:rPr>
              <a:t>понимания на слух текстов различных жанров детской литературы; формирование звуковой аналитико-синтетической активности как предпосылки обучения грамоте;</a:t>
            </a:r>
            <a:endParaRPr lang="ru-RU" sz="2300" dirty="0">
              <a:latin typeface="Calibri"/>
              <a:ea typeface="Malgun Gothic"/>
              <a:cs typeface="Times New Rom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dirty="0">
                <a:latin typeface="Times New Roman"/>
                <a:ea typeface="Malgun Gothic"/>
              </a:rPr>
              <a:t>П</a:t>
            </a:r>
            <a:r>
              <a:rPr lang="ru-RU" sz="2300" dirty="0" smtClean="0">
                <a:latin typeface="Times New Roman"/>
                <a:ea typeface="Malgun Gothic"/>
              </a:rPr>
              <a:t>рофилактики </a:t>
            </a:r>
            <a:r>
              <a:rPr lang="ru-RU" sz="2300" dirty="0">
                <a:latin typeface="Times New Roman"/>
                <a:ea typeface="Malgun Gothic"/>
              </a:rPr>
              <a:t>речевых нарушений и их системных </a:t>
            </a:r>
            <a:r>
              <a:rPr lang="ru-RU" sz="2300" dirty="0" smtClean="0">
                <a:latin typeface="Times New Roman"/>
                <a:ea typeface="Malgun Gothic"/>
              </a:rPr>
              <a:t>последствий;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dirty="0">
                <a:solidFill>
                  <a:prstClr val="black"/>
                </a:solidFill>
                <a:latin typeface="Times New Roman"/>
                <a:ea typeface="Malgun Gothic"/>
              </a:rPr>
              <a:t>Создания  условий для расширения словарного запаса через эмоциональный, бытовой, предметный, социальный и игровой опыт детей;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44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sz="2400" b="0" dirty="0">
              <a:effectLst/>
              <a:latin typeface="Monotype Corsiva" panose="03010101010201010101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66882"/>
            <a:ext cx="5328593" cy="72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0"/>
            <a:ext cx="6840760" cy="1423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 Игры с детьми   и родителями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3600" b="1" dirty="0">
              <a:solidFill>
                <a:prstClr val="black"/>
              </a:solidFill>
              <a:latin typeface="Monotype Corsiva" panose="03010101010201010101" pitchFamily="66" charset="0"/>
              <a:ea typeface="Times New Roman"/>
              <a:cs typeface="Times New Roman"/>
            </a:endParaRPr>
          </a:p>
        </p:txBody>
      </p:sp>
      <p:pic>
        <p:nvPicPr>
          <p:cNvPr id="4098" name="Picture 2" descr="C:\Users\Панина Парамонова\Desktop\собрание 7.02.24г\IMG-20240207-WA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3816424" cy="2862318"/>
          </a:xfrm>
          <a:prstGeom prst="rect">
            <a:avLst/>
          </a:prstGeom>
          <a:noFill/>
        </p:spPr>
      </p:pic>
      <p:pic>
        <p:nvPicPr>
          <p:cNvPr id="4099" name="Picture 3" descr="C:\Users\Панина Парамонова\Desktop\собрание 7.02.24г\IMG-20240207-WA0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861048"/>
            <a:ext cx="3707905" cy="2780928"/>
          </a:xfrm>
          <a:prstGeom prst="rect">
            <a:avLst/>
          </a:prstGeom>
          <a:noFill/>
        </p:spPr>
      </p:pic>
      <p:pic>
        <p:nvPicPr>
          <p:cNvPr id="4100" name="Picture 4" descr="C:\Users\Панина Парамонова\Desktop\собрание 7.02.24г\IMG-20240207-WA00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412776"/>
            <a:ext cx="3471342" cy="4628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310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sz="2400" b="0" dirty="0">
              <a:effectLst/>
              <a:latin typeface="Monotype Corsiva" panose="03010101010201010101" pitchFamily="66" charset="0"/>
            </a:endParaRPr>
          </a:p>
        </p:txBody>
      </p:sp>
      <p:pic>
        <p:nvPicPr>
          <p:cNvPr id="5125" name="Picture 5" descr="C:\Users\Панина Парамонова\Desktop\старшая гр.2023-24уч.г\старшая гр. разное 23-24г\IMG_20240207_17124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4015346" cy="3003542"/>
          </a:xfrm>
          <a:prstGeom prst="rect">
            <a:avLst/>
          </a:prstGeom>
          <a:noFill/>
        </p:spPr>
      </p:pic>
      <p:pic>
        <p:nvPicPr>
          <p:cNvPr id="5126" name="Picture 6" descr="C:\Users\Панина Парамонова\Desktop\старшая гр.2023-24уч.г\старшая гр. разное 23-24г\IMG_20240207_17230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2562" y="548680"/>
            <a:ext cx="3839623" cy="2872099"/>
          </a:xfrm>
          <a:prstGeom prst="rect">
            <a:avLst/>
          </a:prstGeom>
          <a:noFill/>
        </p:spPr>
      </p:pic>
      <p:pic>
        <p:nvPicPr>
          <p:cNvPr id="5127" name="Picture 7" descr="C:\Users\Панина Парамонова\Desktop\старшая гр.2023-24уч.г\старшая гр. разное 23-24г\IMG_20240207_171924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645024"/>
            <a:ext cx="3919080" cy="2931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709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sz="2400" b="0" dirty="0">
              <a:effectLst/>
              <a:latin typeface="Monotype Corsiva" panose="03010101010201010101" pitchFamily="66" charset="0"/>
            </a:endParaRPr>
          </a:p>
        </p:txBody>
      </p:sp>
      <p:pic>
        <p:nvPicPr>
          <p:cNvPr id="4" name="Picture 2" descr="C:\Users\Панина Парамонова\Desktop\собрание 7.02.24г\IMG-20240207-WA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01008"/>
            <a:ext cx="4007091" cy="3005318"/>
          </a:xfrm>
          <a:prstGeom prst="rect">
            <a:avLst/>
          </a:prstGeom>
          <a:noFill/>
        </p:spPr>
      </p:pic>
      <p:pic>
        <p:nvPicPr>
          <p:cNvPr id="5123" name="Picture 3" descr="C:\Users\Панина Парамонова\Desktop\собрание 7.02.24г\IMG-20240207-WA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052736"/>
            <a:ext cx="3259882" cy="4346509"/>
          </a:xfrm>
          <a:prstGeom prst="rect">
            <a:avLst/>
          </a:prstGeom>
          <a:noFill/>
        </p:spPr>
      </p:pic>
      <p:pic>
        <p:nvPicPr>
          <p:cNvPr id="5124" name="Picture 4" descr="C:\Users\Панина Парамонова\Desktop\старшая гр.2023-24уч.г\старшая гр. разное 23-24г\IMG_20240207_172723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4176934" cy="3124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709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sz="2400" b="0" dirty="0">
              <a:effectLst/>
              <a:latin typeface="Monotype Corsiva" panose="03010101010201010101" pitchFamily="66" charset="0"/>
            </a:endParaRPr>
          </a:p>
        </p:txBody>
      </p:sp>
      <p:pic>
        <p:nvPicPr>
          <p:cNvPr id="6146" name="Picture 2" descr="C:\Users\Панина Парамонова\Desktop\старшая гр.2023-24уч.г\старшая гр. разное 23-24г\IMG_20240207_1804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04664"/>
            <a:ext cx="4342120" cy="58048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709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043608" y="548680"/>
            <a:ext cx="6552728" cy="792088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lvl="0" algn="ctr"/>
            <a:endParaRPr lang="ru-RU" sz="3200" b="1" dirty="0" smtClean="0">
              <a:latin typeface="Monotype Corsiva" panose="03010101010201010101" pitchFamily="66" charset="0"/>
              <a:ea typeface="Malgun Gothic"/>
            </a:endParaRPr>
          </a:p>
          <a:p>
            <a:pPr lvl="0" algn="ctr"/>
            <a:endParaRPr lang="ru-RU" sz="3200" b="1" dirty="0">
              <a:latin typeface="Monotype Corsiva" panose="03010101010201010101" pitchFamily="66" charset="0"/>
              <a:ea typeface="Malgun Gothic"/>
            </a:endParaRPr>
          </a:p>
          <a:p>
            <a:pPr lvl="0" algn="ctr"/>
            <a:endParaRPr lang="ru-RU" sz="3200" b="1" dirty="0" smtClean="0">
              <a:latin typeface="Monotype Corsiva" panose="03010101010201010101" pitchFamily="66" charset="0"/>
              <a:ea typeface="Malgun Gothic"/>
            </a:endParaRPr>
          </a:p>
          <a:p>
            <a:pPr lvl="0" algn="ctr"/>
            <a:endParaRPr lang="ru-RU" sz="3200" b="1" dirty="0">
              <a:latin typeface="Monotype Corsiva" panose="03010101010201010101" pitchFamily="66" charset="0"/>
              <a:ea typeface="Malgun Gothic"/>
            </a:endParaRPr>
          </a:p>
          <a:p>
            <a:pPr lvl="0" algn="ctr"/>
            <a:endParaRPr lang="ru-RU" sz="3200" b="1" dirty="0" smtClean="0">
              <a:latin typeface="Monotype Corsiva" panose="03010101010201010101" pitchFamily="66" charset="0"/>
              <a:ea typeface="Malgun Gothic"/>
            </a:endParaRPr>
          </a:p>
          <a:p>
            <a:pPr lvl="0" algn="ctr"/>
            <a:endParaRPr lang="ru-RU" sz="3200" b="1" dirty="0" smtClean="0">
              <a:latin typeface="Monotype Corsiva" panose="03010101010201010101" pitchFamily="66" charset="0"/>
              <a:ea typeface="Malgun Gothic"/>
            </a:endParaRPr>
          </a:p>
          <a:p>
            <a:pPr lvl="0" algn="ctr"/>
            <a:endParaRPr lang="ru-RU" sz="3200" b="1" dirty="0">
              <a:latin typeface="Monotype Corsiva" panose="03010101010201010101" pitchFamily="66" charset="0"/>
              <a:ea typeface="Malgun Gothic"/>
            </a:endParaRPr>
          </a:p>
          <a:p>
            <a:pPr lvl="0" algn="ctr"/>
            <a:endParaRPr lang="ru-RU" sz="3200" b="1" dirty="0" smtClean="0">
              <a:latin typeface="Monotype Corsiva" panose="03010101010201010101" pitchFamily="66" charset="0"/>
              <a:ea typeface="Malgun Gothic"/>
            </a:endParaRPr>
          </a:p>
          <a:p>
            <a:pPr lvl="0" algn="ctr"/>
            <a:r>
              <a:rPr lang="ru-RU" sz="3200" b="1" dirty="0" smtClean="0">
                <a:latin typeface="Monotype Corsiva" panose="03010101010201010101" pitchFamily="66" charset="0"/>
                <a:ea typeface="Malgun Gothic"/>
              </a:rPr>
              <a:t>Повторите   летом  с детьми</a:t>
            </a:r>
            <a:endParaRPr lang="ru-RU" sz="3200" b="1" dirty="0">
              <a:latin typeface="Monotype Corsiva" panose="03010101010201010101" pitchFamily="66" charset="0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,</a:t>
            </a:r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43608" y="1628800"/>
            <a:ext cx="6696744" cy="3888432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составляет рассказ по картине по  составленному плану;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помощи взрослого пересказывает небольшой текст с опорой на картинки;</a:t>
            </a:r>
          </a:p>
          <a:p>
            <a:pPr marL="342900" lvl="0" indent="-342900"/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детенышей животных;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74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sz="2400" b="0" dirty="0">
              <a:effectLst/>
              <a:latin typeface="Monotype Corsiva" panose="03010101010201010101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" y="0"/>
            <a:ext cx="6102350" cy="105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412" y="-169952"/>
            <a:ext cx="601216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Художественно  - эстетическое                    развитие</a:t>
            </a:r>
            <a:endParaRPr lang="ru-RU" sz="3200" b="1" dirty="0">
              <a:solidFill>
                <a:prstClr val="black"/>
              </a:solidFill>
              <a:latin typeface="Monotype Corsiva" panose="03010101010201010101" pitchFamily="66" charset="0"/>
              <a:ea typeface="Times New Roman"/>
              <a:cs typeface="Times New Roman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9512" y="1268760"/>
            <a:ext cx="8640960" cy="5328592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/>
                <a:ea typeface="Malgun Gothic"/>
                <a:cs typeface="Times New Roman"/>
              </a:rPr>
              <a:t>Развития </a:t>
            </a:r>
            <a:r>
              <a:rPr lang="ru-RU" sz="2400" dirty="0">
                <a:latin typeface="Times New Roman"/>
                <a:ea typeface="Malgun Gothic"/>
                <a:cs typeface="Times New Roman"/>
              </a:rPr>
              <a:t>у детей интереса к эстетической стороне действительности, ознакомления с разными видами и жанрами искусства (словесного, музыкального, изобразительного), в том числе народного творчества;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/>
                <a:ea typeface="Malgun Gothic"/>
                <a:cs typeface="Times New Roman"/>
              </a:rPr>
              <a:t>Р</a:t>
            </a:r>
            <a:r>
              <a:rPr lang="ru-RU" sz="2400" dirty="0" smtClean="0">
                <a:latin typeface="Times New Roman"/>
                <a:ea typeface="Malgun Gothic"/>
                <a:cs typeface="Times New Roman"/>
              </a:rPr>
              <a:t>азвития </a:t>
            </a:r>
            <a:r>
              <a:rPr lang="ru-RU" sz="2400" dirty="0">
                <a:latin typeface="Times New Roman"/>
                <a:ea typeface="Malgun Gothic"/>
                <a:cs typeface="Times New Roman"/>
              </a:rPr>
              <a:t>способности к восприятию музыки, художественной литературы, фольклора; 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/>
                <a:ea typeface="Malgun Gothic"/>
                <a:cs typeface="Times New Roman"/>
              </a:rPr>
              <a:t>П</a:t>
            </a:r>
            <a:r>
              <a:rPr lang="ru-RU" sz="2400" dirty="0" smtClean="0">
                <a:latin typeface="Times New Roman"/>
                <a:ea typeface="Malgun Gothic"/>
                <a:cs typeface="Times New Roman"/>
              </a:rPr>
              <a:t>риобщения </a:t>
            </a:r>
            <a:r>
              <a:rPr lang="ru-RU" sz="2400" dirty="0">
                <a:latin typeface="Times New Roman"/>
                <a:ea typeface="Malgun Gothic"/>
                <a:cs typeface="Times New Roman"/>
              </a:rPr>
              <a:t>к разным видам художественно-эстетической деятельности, развития потребности в творческом самовыражении, инициативности и самостоятельности в воплощении художественного замысла.</a:t>
            </a:r>
            <a:endParaRPr lang="ru-RU" sz="2000" dirty="0">
              <a:effectLst/>
              <a:latin typeface="Calibri"/>
              <a:ea typeface="Malgun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595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67544" y="188640"/>
            <a:ext cx="8064896" cy="6408712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/>
                <a:ea typeface="Times New Roman"/>
              </a:rPr>
              <a:t>С</a:t>
            </a:r>
            <a:r>
              <a:rPr lang="ru-RU" sz="2400" dirty="0" smtClean="0">
                <a:latin typeface="Times New Roman"/>
                <a:ea typeface="Times New Roman"/>
              </a:rPr>
              <a:t>оздание </a:t>
            </a:r>
            <a:r>
              <a:rPr lang="ru-RU" sz="2400" dirty="0">
                <a:latin typeface="Times New Roman"/>
                <a:ea typeface="Times New Roman"/>
              </a:rPr>
              <a:t>«портретной» галереи, изготовление альбомов о жизни детей и иллюстраций к сказкам; выполнение коллективных картин и др</a:t>
            </a:r>
            <a:r>
              <a:rPr lang="ru-RU" sz="2400" dirty="0" smtClean="0">
                <a:latin typeface="Times New Roman"/>
                <a:ea typeface="Times New Roman"/>
              </a:rPr>
              <a:t>.;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/>
                <a:ea typeface="Times New Roman"/>
              </a:rPr>
              <a:t>Развитие </a:t>
            </a:r>
            <a:r>
              <a:rPr lang="ru-RU" sz="2400" dirty="0">
                <a:latin typeface="Times New Roman"/>
                <a:ea typeface="Times New Roman"/>
              </a:rPr>
              <a:t>самостоятельности детей при анализе натуры и образца, при определении изобразительного замысла, при выборе материалов и средств </a:t>
            </a:r>
            <a:r>
              <a:rPr lang="ru-RU" sz="2400" dirty="0" smtClean="0">
                <a:latin typeface="Times New Roman"/>
                <a:ea typeface="Times New Roman"/>
              </a:rPr>
              <a:t>реализации </a:t>
            </a:r>
            <a:r>
              <a:rPr lang="ru-RU" sz="2400" dirty="0">
                <a:latin typeface="Times New Roman"/>
                <a:ea typeface="Times New Roman"/>
              </a:rPr>
              <a:t>этого замысла, его композиционных и цветовых </a:t>
            </a:r>
            <a:r>
              <a:rPr lang="ru-RU" sz="2400" dirty="0" smtClean="0">
                <a:latin typeface="Times New Roman"/>
                <a:ea typeface="Times New Roman"/>
              </a:rPr>
              <a:t>решений;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/>
                <a:ea typeface="Times New Roman"/>
              </a:rPr>
              <a:t>Формирование </a:t>
            </a:r>
            <a:r>
              <a:rPr lang="ru-RU" sz="2400" dirty="0">
                <a:latin typeface="Times New Roman"/>
                <a:ea typeface="Times New Roman"/>
              </a:rPr>
              <a:t>представлений о творчестве композиторов, о музыкальных инструментах, об элементарных музыкальных </a:t>
            </a:r>
            <a:r>
              <a:rPr lang="ru-RU" sz="2400" dirty="0" smtClean="0">
                <a:latin typeface="Times New Roman"/>
                <a:ea typeface="Times New Roman"/>
              </a:rPr>
              <a:t>формах;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Знают характерные признаки балета, оперы, симфонической и камерной музыки. Различают средства музыкальной выразительности (лад, мелодия, метроритм). </a:t>
            </a:r>
            <a:endParaRPr lang="ru-RU" sz="2400" dirty="0" smtClean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743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050" dirty="0"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ru-RU" sz="1050" dirty="0">
                <a:effectLst/>
                <a:latin typeface="Calibri"/>
                <a:ea typeface="Times New Roman"/>
                <a:cs typeface="Times New Roman"/>
              </a:rPr>
            </a:br>
            <a:r>
              <a:rPr lang="ru-RU" sz="27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Times New Roman"/>
                <a:cs typeface="Times New Roman"/>
              </a:rPr>
              <a:t/>
            </a:r>
            <a:br>
              <a:rPr lang="ru-RU" sz="27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Times New Roman"/>
                <a:cs typeface="Times New Roman"/>
              </a:rPr>
            </a:br>
            <a:endParaRPr lang="ru-RU" sz="2700" b="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69577" y="340448"/>
            <a:ext cx="2520280" cy="504056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Monotype Corsiva" panose="03010101010201010101" pitchFamily="66" charset="0"/>
              </a:rPr>
              <a:t>Задачи: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45557" y="1052736"/>
            <a:ext cx="8784976" cy="5616624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/>
                <a:ea typeface="Times New Roman"/>
              </a:rPr>
              <a:t>реализация содержания образовательной программы дошкольного образования, адаптированной для обучающихся с ОВЗ</a:t>
            </a:r>
            <a:r>
              <a:rPr lang="ru-RU" sz="2400" dirty="0" smtClean="0">
                <a:latin typeface="Times New Roman"/>
                <a:ea typeface="Times New Roman"/>
              </a:rPr>
              <a:t>;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/>
                <a:ea typeface="Times New Roman"/>
              </a:rPr>
              <a:t>коррекция </a:t>
            </a:r>
            <a:r>
              <a:rPr lang="ru-RU" sz="2400" dirty="0">
                <a:latin typeface="Times New Roman"/>
                <a:ea typeface="Times New Roman"/>
              </a:rPr>
              <a:t>недостатков психофизического развития детей с ОВЗ; </a:t>
            </a:r>
            <a:endParaRPr lang="ru-RU" sz="2400" dirty="0"/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40385" algn="l"/>
              </a:tabLst>
            </a:pPr>
            <a:r>
              <a:rPr lang="ru-RU" sz="2400" dirty="0" smtClean="0">
                <a:latin typeface="Times New Roman"/>
                <a:ea typeface="Times New Roman"/>
              </a:rPr>
              <a:t>охрана </a:t>
            </a:r>
            <a:r>
              <a:rPr lang="ru-RU" sz="2400" dirty="0">
                <a:latin typeface="Times New Roman"/>
                <a:ea typeface="Times New Roman"/>
              </a:rPr>
              <a:t>и укрепление физического и психического здоровья детей с ОВЗ, в том числе их эмоционального благополучия;</a:t>
            </a:r>
            <a:endParaRPr lang="ru-RU" sz="2400" dirty="0"/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40385" algn="l"/>
              </a:tabLst>
            </a:pPr>
            <a:r>
              <a:rPr lang="ru-RU" sz="2400" dirty="0" smtClean="0">
                <a:latin typeface="Times New Roman"/>
                <a:ea typeface="Times New Roman"/>
              </a:rPr>
              <a:t>обеспечение </a:t>
            </a:r>
            <a:r>
              <a:rPr lang="ru-RU" sz="2400" dirty="0">
                <a:latin typeface="Times New Roman"/>
                <a:ea typeface="Times New Roman"/>
              </a:rPr>
              <a:t>равных возможностей для полноценного развития ребенка с ОВЗ в период дошкольного детства независимо от пола, нации, языка, социального статуса</a:t>
            </a:r>
            <a:r>
              <a:rPr lang="ru-RU" sz="2400" dirty="0" smtClean="0">
                <a:latin typeface="Times New Roman"/>
                <a:ea typeface="Times New Roman"/>
              </a:rPr>
              <a:t>;</a:t>
            </a:r>
          </a:p>
          <a:p>
            <a:pPr algn="just">
              <a:spcAft>
                <a:spcPts val="0"/>
              </a:spcAft>
              <a:tabLst>
                <a:tab pos="540385" algn="l"/>
              </a:tabLst>
            </a:pPr>
            <a:endParaRPr lang="ru-RU" sz="2400" dirty="0" smtClean="0">
              <a:latin typeface="Times New Roman"/>
              <a:ea typeface="Times New Roman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40385" algn="l"/>
              </a:tabLst>
            </a:pP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247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572000" y="256464"/>
            <a:ext cx="4488069" cy="720080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Выставки  и  коллекции</a:t>
            </a:r>
            <a:endParaRPr lang="ru-RU" sz="3200" b="1" dirty="0">
              <a:solidFill>
                <a:prstClr val="black"/>
              </a:solidFill>
              <a:latin typeface="Monotype Corsiva" panose="03010101010201010101" pitchFamily="66" charset="0"/>
              <a:ea typeface="Times New Roman"/>
              <a:cs typeface="Times New Roman"/>
            </a:endParaRPr>
          </a:p>
        </p:txBody>
      </p:sp>
      <p:pic>
        <p:nvPicPr>
          <p:cNvPr id="7170" name="Picture 2" descr="C:\Users\Панина Парамонова\Desktop\старшая гр.2023-24уч.г\IMG-20231201-WA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334677" cy="2501008"/>
          </a:xfrm>
          <a:prstGeom prst="rect">
            <a:avLst/>
          </a:prstGeom>
          <a:noFill/>
        </p:spPr>
      </p:pic>
      <p:pic>
        <p:nvPicPr>
          <p:cNvPr id="7171" name="Picture 3" descr="C:\Users\Панина Парамонова\Desktop\старшая гр.2023-24уч.г\IMG_20231108_071956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24944"/>
            <a:ext cx="2726536" cy="3645024"/>
          </a:xfrm>
          <a:prstGeom prst="rect">
            <a:avLst/>
          </a:prstGeom>
          <a:noFill/>
        </p:spPr>
      </p:pic>
      <p:pic>
        <p:nvPicPr>
          <p:cNvPr id="7172" name="Picture 4" descr="C:\Users\Панина Парамонова\Desktop\старшая гр.2023-24уч.г\IMG-20231101-WA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052736"/>
            <a:ext cx="3623048" cy="2717286"/>
          </a:xfrm>
          <a:prstGeom prst="rect">
            <a:avLst/>
          </a:prstGeom>
          <a:noFill/>
        </p:spPr>
      </p:pic>
      <p:pic>
        <p:nvPicPr>
          <p:cNvPr id="7173" name="Picture 5" descr="C:\Users\Панина Парамонова\Desktop\старшая гр.2023-24уч.г\IMG_20231128_0701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861048"/>
            <a:ext cx="3658082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264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796136" y="256464"/>
            <a:ext cx="3263933" cy="720080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Осенний  праздник</a:t>
            </a:r>
            <a:endParaRPr lang="ru-RU" sz="3200" b="1" dirty="0">
              <a:solidFill>
                <a:prstClr val="black"/>
              </a:solidFill>
              <a:latin typeface="Monotype Corsiva" panose="03010101010201010101" pitchFamily="66" charset="0"/>
              <a:ea typeface="Times New Roman"/>
              <a:cs typeface="Times New Roman"/>
            </a:endParaRPr>
          </a:p>
        </p:txBody>
      </p:sp>
      <p:pic>
        <p:nvPicPr>
          <p:cNvPr id="1026" name="Picture 2" descr="C:\Users\Елена\Local Settings\Desktop\видео и фото Осенний праздник\IMG-20231031-WA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28" y="3573016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лена\Local Settings\Desktop\видео и фото Осенний праздник\IMG-20231031-WA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28" y="404664"/>
            <a:ext cx="3637798" cy="27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лена\Local Settings\Desktop\видео и фото Осенний праздник\IMG-20231031-WA0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94027"/>
            <a:ext cx="3163479" cy="237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Елена\Local Settings\Desktop\видео и фото Осенний праздник\IMG-20231031-WA00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601" y="3573015"/>
            <a:ext cx="2437671" cy="325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64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467781" y="256464"/>
            <a:ext cx="2592288" cy="720080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rtlCol="0"/>
          <a:lstStyle/>
          <a:p>
            <a:pPr algn="ctr" lvl="0">
              <a:lnSpc>
                <a:spcPct val="115000"/>
              </a:lnSpc>
              <a:spcAft>
                <a:spcPts val="1000"/>
              </a:spcAft>
            </a:pPr>
            <a:r>
              <a:rPr b="1" dirty="0" lang="ru-RU" smtClean="0" sz="3200">
                <a:solidFill>
                  <a:prstClr val="black"/>
                </a:solidFill>
                <a:latin charset="0" panose="03010101010201010101" pitchFamily="66" typeface="Monotype Corsiva"/>
                <a:ea typeface="Times New Roman"/>
                <a:cs typeface="Times New Roman"/>
              </a:rPr>
              <a:t>Новый  год</a:t>
            </a:r>
            <a:endParaRPr b="1" dirty="0" lang="ru-RU" sz="3200">
              <a:solidFill>
                <a:prstClr val="black"/>
              </a:solidFill>
              <a:latin charset="0" panose="03010101010201010101" pitchFamily="66" typeface="Monotype Corsiva"/>
              <a:ea typeface="Times New Roman"/>
              <a:cs typeface="Times New Roman"/>
            </a:endParaRPr>
          </a:p>
        </p:txBody>
      </p:sp>
      <p:pic>
        <p:nvPicPr>
          <p:cNvPr descr="C:\Users\Елена\Local Settings\Desktop\старшая группа 23-24г\Новый год 23г. старшая группа\IMG-20231227-WA0023.jpg" id="8194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29" y="256464"/>
            <a:ext cx="4169194" cy="312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Елена\Local Settings\Desktop\старшая группа 23-24г\Новый год 23г. старшая группа\IMG-20231227-WA0026.jpg" id="8195" name="Picture 3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" t="94"/>
          <a:stretch/>
        </p:blipFill>
        <p:spPr bwMode="auto">
          <a:xfrm>
            <a:off x="4644008" y="976544"/>
            <a:ext cx="3387163" cy="269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Елена\Local Settings\Desktop\старшая группа 23-24г\Новый год 23г. старшая группа\IMG-20231228-WA0072.jpg" id="8196" name="Picture 4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62" y="3769249"/>
            <a:ext cx="4078760" cy="305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Елена\Local Settings\Desktop\старшая группа 23-24г\Новый год 23г. старшая группа\IMG-20231227-WA0034.jpg" id="8197" name="Picture 5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"/>
          <a:stretch/>
        </p:blipFill>
        <p:spPr bwMode="auto">
          <a:xfrm>
            <a:off x="5858029" y="3769249"/>
            <a:ext cx="2590793" cy="30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17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0" spd="slow">
        <p14:prism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292080" y="332656"/>
            <a:ext cx="3240360" cy="864096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Зимний  праздник</a:t>
            </a:r>
            <a:endParaRPr lang="ru-RU" sz="3200" b="1" dirty="0">
              <a:solidFill>
                <a:prstClr val="black"/>
              </a:solidFill>
              <a:latin typeface="Monotype Corsiva" panose="03010101010201010101" pitchFamily="66" charset="0"/>
              <a:ea typeface="Times New Roman"/>
              <a:cs typeface="Times New Roman"/>
            </a:endParaRPr>
          </a:p>
        </p:txBody>
      </p:sp>
      <p:pic>
        <p:nvPicPr>
          <p:cNvPr id="7170" name="Picture 2" descr="C:\Users\Елена\Local Settings\Desktop\старшая группа 23-24г\Зимний праздник\IMG-20240123-WA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3923589" cy="294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Елена\Local Settings\Desktop\старшая группа 23-24г\Зимний праздник\IMG-20240123-WA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30" y="3573016"/>
            <a:ext cx="3939312" cy="295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Елена\Local Settings\Desktop\старшая группа 23-24г\Зимний праздник\IMG-20240123-WA0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4" y="2021866"/>
            <a:ext cx="4180435" cy="313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54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292080" y="332656"/>
            <a:ext cx="3240360" cy="864096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23 Февраля</a:t>
            </a:r>
            <a:endParaRPr lang="ru-RU" sz="3200" b="1" dirty="0">
              <a:solidFill>
                <a:prstClr val="black"/>
              </a:solidFill>
              <a:latin typeface="Monotype Corsiva" panose="03010101010201010101" pitchFamily="66" charset="0"/>
              <a:ea typeface="Times New Roman"/>
              <a:cs typeface="Times New Roman"/>
            </a:endParaRPr>
          </a:p>
        </p:txBody>
      </p:sp>
      <p:pic>
        <p:nvPicPr>
          <p:cNvPr id="8194" name="Picture 2" descr="C:\Users\Панина Парамонова\Desktop\старшая гр.2023-24уч.г\старшая гр. разное 23-24г\IMG-20240219-WA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4510648" cy="2542878"/>
          </a:xfrm>
          <a:prstGeom prst="rect">
            <a:avLst/>
          </a:prstGeom>
          <a:noFill/>
        </p:spPr>
      </p:pic>
      <p:pic>
        <p:nvPicPr>
          <p:cNvPr id="8195" name="Picture 3" descr="C:\Users\Панина Парамонова\Desktop\старшая гр.2023-24уч.г\старшая гр. разное 23-24г\IMG-20240220-WA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284984"/>
            <a:ext cx="4319126" cy="3239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754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292080" y="332656"/>
            <a:ext cx="3240360" cy="864096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8 Марта</a:t>
            </a:r>
            <a:endParaRPr lang="ru-RU" sz="3200" b="1" dirty="0">
              <a:solidFill>
                <a:prstClr val="black"/>
              </a:solidFill>
              <a:latin typeface="Monotype Corsiva" panose="03010101010201010101" pitchFamily="66" charset="0"/>
              <a:ea typeface="Times New Roman"/>
              <a:cs typeface="Times New Roman"/>
            </a:endParaRPr>
          </a:p>
        </p:txBody>
      </p:sp>
      <p:pic>
        <p:nvPicPr>
          <p:cNvPr id="9218" name="Picture 2" descr="C:\Users\Панина Парамонова\Desktop\старшая гр.2023-24уч.г\старшая гр. разное 23-24г\IMG-20240307-WA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9"/>
            <a:ext cx="4474282" cy="2520279"/>
          </a:xfrm>
          <a:prstGeom prst="rect">
            <a:avLst/>
          </a:prstGeom>
          <a:noFill/>
        </p:spPr>
      </p:pic>
      <p:pic>
        <p:nvPicPr>
          <p:cNvPr id="9219" name="Picture 3" descr="C:\Users\Панина Парамонова\Desktop\старшая гр.2023-24уч.г\старшая гр. разное 23-24г\IMG-20240307-WA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56992"/>
            <a:ext cx="4349359" cy="2924944"/>
          </a:xfrm>
          <a:prstGeom prst="rect">
            <a:avLst/>
          </a:prstGeom>
          <a:noFill/>
        </p:spPr>
      </p:pic>
      <p:pic>
        <p:nvPicPr>
          <p:cNvPr id="9220" name="Picture 4" descr="C:\Users\Панина Парамонова\Desktop\старшая гр.2023-24уч.г\старшая гр. разное 23-24г\IMG-20240307-WA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340768"/>
            <a:ext cx="3882618" cy="2187006"/>
          </a:xfrm>
          <a:prstGeom prst="rect">
            <a:avLst/>
          </a:prstGeom>
          <a:noFill/>
        </p:spPr>
      </p:pic>
      <p:pic>
        <p:nvPicPr>
          <p:cNvPr id="9221" name="Picture 5" descr="C:\Users\Панина Парамонова\Desktop\старшая гр.2023-24уч.г\старшая гр. разное 23-24г\IMG-20240307-WA0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717031"/>
            <a:ext cx="3744416" cy="3000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754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796136" y="256464"/>
            <a:ext cx="3263933" cy="720080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Масленица</a:t>
            </a:r>
            <a:endParaRPr lang="ru-RU" sz="3200" b="1" dirty="0">
              <a:solidFill>
                <a:prstClr val="black"/>
              </a:solidFill>
              <a:latin typeface="Monotype Corsiva" panose="03010101010201010101" pitchFamily="66" charset="0"/>
              <a:ea typeface="Times New Roman"/>
              <a:cs typeface="Times New Roman"/>
            </a:endParaRPr>
          </a:p>
        </p:txBody>
      </p:sp>
      <p:pic>
        <p:nvPicPr>
          <p:cNvPr id="9218" name="Picture 2" descr="C:\Users\Елена\Local Settings\Desktop\старшая группа 23-24г\Масленица 2024г\IMG-20240312-WA0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3542"/>
            <a:ext cx="3851582" cy="288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Елена\Local Settings\Desktop\старшая группа 23-24г\Масленица 2024г\IMG-20240312-WA0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60" y="3356992"/>
            <a:ext cx="3838733" cy="287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Елена\Local Settings\Desktop\старшая группа 23-24г\Масленица 2024г\IMG-20240312-WA0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4744"/>
            <a:ext cx="3564727" cy="267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Елена\Local Settings\Desktop\старшая группа 23-24г\Масленица 2024г\IMG-20240312-WA00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4005063"/>
            <a:ext cx="3564727" cy="267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33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043608" y="548680"/>
            <a:ext cx="6552728" cy="792088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lvl="0" algn="ctr"/>
            <a:endParaRPr lang="ru-RU" sz="3200" b="1" dirty="0" smtClean="0">
              <a:latin typeface="Monotype Corsiva" panose="03010101010201010101" pitchFamily="66" charset="0"/>
              <a:ea typeface="Malgun Gothic"/>
            </a:endParaRPr>
          </a:p>
          <a:p>
            <a:pPr lvl="0" algn="ctr"/>
            <a:endParaRPr lang="ru-RU" sz="3200" b="1" dirty="0">
              <a:latin typeface="Monotype Corsiva" panose="03010101010201010101" pitchFamily="66" charset="0"/>
              <a:ea typeface="Malgun Gothic"/>
            </a:endParaRPr>
          </a:p>
          <a:p>
            <a:pPr lvl="0" algn="ctr"/>
            <a:endParaRPr lang="ru-RU" sz="3200" b="1" dirty="0" smtClean="0">
              <a:latin typeface="Monotype Corsiva" panose="03010101010201010101" pitchFamily="66" charset="0"/>
              <a:ea typeface="Malgun Gothic"/>
            </a:endParaRPr>
          </a:p>
          <a:p>
            <a:pPr lvl="0" algn="ctr"/>
            <a:endParaRPr lang="ru-RU" sz="3200" b="1" dirty="0">
              <a:latin typeface="Monotype Corsiva" panose="03010101010201010101" pitchFamily="66" charset="0"/>
              <a:ea typeface="Malgun Gothic"/>
            </a:endParaRPr>
          </a:p>
          <a:p>
            <a:pPr lvl="0" algn="ctr"/>
            <a:endParaRPr lang="ru-RU" sz="3200" b="1" dirty="0" smtClean="0">
              <a:latin typeface="Monotype Corsiva" panose="03010101010201010101" pitchFamily="66" charset="0"/>
              <a:ea typeface="Malgun Gothic"/>
            </a:endParaRPr>
          </a:p>
          <a:p>
            <a:pPr lvl="0" algn="ctr"/>
            <a:endParaRPr lang="ru-RU" sz="3200" b="1" dirty="0" smtClean="0">
              <a:latin typeface="Monotype Corsiva" panose="03010101010201010101" pitchFamily="66" charset="0"/>
              <a:ea typeface="Malgun Gothic"/>
            </a:endParaRPr>
          </a:p>
          <a:p>
            <a:pPr lvl="0" algn="ctr"/>
            <a:endParaRPr lang="ru-RU" sz="3200" b="1" dirty="0">
              <a:latin typeface="Monotype Corsiva" panose="03010101010201010101" pitchFamily="66" charset="0"/>
              <a:ea typeface="Malgun Gothic"/>
            </a:endParaRPr>
          </a:p>
          <a:p>
            <a:pPr lvl="0" algn="ctr"/>
            <a:endParaRPr lang="ru-RU" sz="3200" b="1" dirty="0" smtClean="0">
              <a:latin typeface="Monotype Corsiva" panose="03010101010201010101" pitchFamily="66" charset="0"/>
              <a:ea typeface="Malgun Gothic"/>
            </a:endParaRPr>
          </a:p>
          <a:p>
            <a:pPr lvl="0" algn="ctr"/>
            <a:r>
              <a:rPr lang="ru-RU" sz="3200" b="1" dirty="0" smtClean="0">
                <a:latin typeface="Monotype Corsiva" panose="03010101010201010101" pitchFamily="66" charset="0"/>
                <a:ea typeface="Malgun Gothic"/>
              </a:rPr>
              <a:t>Повторите   летом  с детьми</a:t>
            </a:r>
            <a:endParaRPr lang="ru-RU" sz="3200" b="1" dirty="0">
              <a:latin typeface="Monotype Corsiva" panose="03010101010201010101" pitchFamily="66" charset="0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,</a:t>
            </a:r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43608" y="1628800"/>
            <a:ext cx="6696744" cy="4752528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умеет в аппликации создавать композиции из вырезанных форм (аккуратно вырезать разные формы);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 правилами  безопасного обращения  с  ножницами;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 заштриховывать предметы;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Рисовать бытовые  и  сказочные  сюжеты; 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лепке 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образы  знакомых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персонажей; </a:t>
            </a:r>
          </a:p>
        </p:txBody>
      </p:sp>
    </p:spTree>
    <p:extLst>
      <p:ext uri="{BB962C8B-B14F-4D97-AF65-F5344CB8AC3E}">
        <p14:creationId xmlns:p14="http://schemas.microsoft.com/office/powerpoint/2010/main" val="105476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4752528" cy="105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1" y="620688"/>
            <a:ext cx="3672409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prstClr val="black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физическое </a:t>
            </a:r>
            <a:r>
              <a:rPr lang="ru-RU" sz="3200" b="1" dirty="0" smtClean="0">
                <a:solidFill>
                  <a:prstClr val="black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  развитие  </a:t>
            </a:r>
            <a:endParaRPr lang="ru-RU" sz="3200" b="1" dirty="0">
              <a:solidFill>
                <a:prstClr val="black"/>
              </a:solidFill>
              <a:latin typeface="Monotype Corsiva" panose="03010101010201010101" pitchFamily="66" charset="0"/>
              <a:ea typeface="Times New Roman"/>
              <a:cs typeface="Times New Roman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95536" y="1844824"/>
            <a:ext cx="8352928" cy="4752528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/>
                <a:ea typeface="Malgun Gothic"/>
                <a:cs typeface="Times New Roman"/>
              </a:rPr>
              <a:t>О</a:t>
            </a:r>
            <a:r>
              <a:rPr lang="ru-RU" sz="2400" dirty="0" smtClean="0">
                <a:latin typeface="Times New Roman"/>
                <a:ea typeface="Malgun Gothic"/>
                <a:cs typeface="Times New Roman"/>
              </a:rPr>
              <a:t>владение </a:t>
            </a:r>
            <a:r>
              <a:rPr lang="ru-RU" sz="2400" dirty="0">
                <a:latin typeface="Times New Roman"/>
                <a:ea typeface="Malgun Gothic"/>
                <a:cs typeface="Times New Roman"/>
              </a:rPr>
              <a:t>элементарными нормами и правилами здорового образа жизни (в питании, двигательном режиме, закаливании, при формировании полезных привычек и др.);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/>
                <a:ea typeface="Malgun Gothic"/>
                <a:cs typeface="Times New Roman"/>
              </a:rPr>
              <a:t>Развития </a:t>
            </a:r>
            <a:r>
              <a:rPr lang="ru-RU" sz="2400" dirty="0">
                <a:latin typeface="Times New Roman"/>
                <a:ea typeface="Malgun Gothic"/>
                <a:cs typeface="Times New Roman"/>
              </a:rPr>
              <a:t>представлений о своем теле и своих физических возможностях;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/>
                <a:ea typeface="Malgun Gothic"/>
                <a:cs typeface="Times New Roman"/>
              </a:rPr>
              <a:t>П</a:t>
            </a:r>
            <a:r>
              <a:rPr lang="ru-RU" sz="2400" dirty="0" smtClean="0">
                <a:latin typeface="Times New Roman"/>
                <a:ea typeface="Malgun Gothic"/>
                <a:cs typeface="Times New Roman"/>
              </a:rPr>
              <a:t>риобретения </a:t>
            </a:r>
            <a:r>
              <a:rPr lang="ru-RU" sz="2400" dirty="0">
                <a:latin typeface="Times New Roman"/>
                <a:ea typeface="Malgun Gothic"/>
                <a:cs typeface="Times New Roman"/>
              </a:rPr>
              <a:t>двигательного опыта и совершенствования </a:t>
            </a:r>
            <a:r>
              <a:rPr lang="ru-RU" sz="2400" dirty="0" smtClean="0">
                <a:latin typeface="Times New Roman"/>
                <a:ea typeface="Malgun Gothic"/>
                <a:cs typeface="Times New Roman"/>
              </a:rPr>
              <a:t> двигательной </a:t>
            </a:r>
            <a:r>
              <a:rPr lang="ru-RU" sz="2400" dirty="0">
                <a:latin typeface="Times New Roman"/>
                <a:ea typeface="Malgun Gothic"/>
                <a:cs typeface="Times New Roman"/>
              </a:rPr>
              <a:t>активности; 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/>
                <a:ea typeface="Malgun Gothic"/>
                <a:cs typeface="Times New Roman"/>
              </a:rPr>
              <a:t>Ф</a:t>
            </a:r>
            <a:r>
              <a:rPr lang="ru-RU" sz="2400" dirty="0" smtClean="0">
                <a:latin typeface="Times New Roman"/>
                <a:ea typeface="Malgun Gothic"/>
                <a:cs typeface="Times New Roman"/>
              </a:rPr>
              <a:t>ормирования </a:t>
            </a:r>
            <a:r>
              <a:rPr lang="ru-RU" sz="2400" dirty="0">
                <a:latin typeface="Times New Roman"/>
                <a:ea typeface="Malgun Gothic"/>
                <a:cs typeface="Times New Roman"/>
              </a:rPr>
              <a:t>начальных представлений о некоторых видах спорта, овладения подвижными играми с правилами.</a:t>
            </a:r>
            <a:endParaRPr lang="ru-RU" sz="2000" dirty="0">
              <a:effectLst/>
              <a:latin typeface="Calibri"/>
              <a:ea typeface="Malgun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878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067944" y="404664"/>
            <a:ext cx="4752528" cy="1224136"/>
          </a:xfrm>
          <a:prstGeom prst="round2DiagRect">
            <a:avLst>
              <a:gd name="adj1" fmla="val 44645"/>
              <a:gd name="adj2" fmla="val 0"/>
            </a:avLst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ru-RU" sz="3600" dirty="0" smtClean="0">
                <a:solidFill>
                  <a:prstClr val="black"/>
                </a:solidFill>
                <a:effectLst/>
                <a:latin typeface="Monotype Corsiva" panose="03010101010201010101" pitchFamily="66" charset="0"/>
              </a:rPr>
              <a:t>А  у  нас сегодня гость – Макеев С.С.</a:t>
            </a:r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,</a:t>
            </a:r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123" name="Picture 3" descr="G:\А у нас сегодня гость по ПБ ДЕКАБРЬ\IMG_20231218_094407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2919054" cy="390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А у нас сегодня гость по ПБ ДЕКАБРЬ\IMG_20231218_095011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393" y="1772816"/>
            <a:ext cx="2921085" cy="390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G:\А у нас сегодня гость по ПБ ДЕКАБРЬ\IMG_20231218_101200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24944"/>
            <a:ext cx="2668997" cy="356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93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050" dirty="0"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ru-RU" sz="1050" dirty="0">
                <a:effectLst/>
                <a:latin typeface="Calibri"/>
                <a:ea typeface="Times New Roman"/>
                <a:cs typeface="Times New Roman"/>
              </a:rPr>
            </a:br>
            <a:r>
              <a:rPr lang="ru-RU" sz="27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Times New Roman"/>
                <a:cs typeface="Times New Roman"/>
              </a:rPr>
              <a:t/>
            </a:r>
            <a:br>
              <a:rPr lang="ru-RU" sz="27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Times New Roman"/>
                <a:cs typeface="Times New Roman"/>
              </a:rPr>
            </a:br>
            <a:endParaRPr lang="ru-RU" sz="2700" b="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45557" y="404664"/>
            <a:ext cx="8784976" cy="6192688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40385" algn="l"/>
              </a:tabLst>
            </a:pPr>
            <a:r>
              <a:rPr lang="ru-RU" sz="2400" dirty="0" smtClean="0">
                <a:latin typeface="Times New Roman"/>
                <a:ea typeface="Times New Roman"/>
              </a:rPr>
              <a:t>создание </a:t>
            </a:r>
            <a:r>
              <a:rPr lang="ru-RU" sz="2400" dirty="0">
                <a:latin typeface="Times New Roman"/>
                <a:ea typeface="Times New Roman"/>
              </a:rPr>
              <a:t>благоприятных условий развития в соответствии с их возрастными, психофизическими и индивидуальными особенностями, развитие способностей и творческого потенциала каждого ребенка с ОВЗ как субъекта отношений с другими детьми, взрослыми и миром</a:t>
            </a:r>
            <a:r>
              <a:rPr lang="ru-RU" sz="2400" dirty="0" smtClean="0">
                <a:latin typeface="Times New Roman"/>
                <a:ea typeface="Times New Roman"/>
              </a:rPr>
              <a:t>;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обеспечение психолого-педагогической поддержки семьи и повышение компетентности родителей (законных представителей) в вопросах развития, образования, реабилитации (</a:t>
            </a:r>
            <a:r>
              <a:rPr lang="ru-RU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абилитации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), охраны и укрепления здоровья детей с ОВЗ;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обеспечение преемственности целей, задач и содержания дошкольного и начального общего образования 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[ФАОП ДО, 1.1.1]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ru-RU" sz="2400" dirty="0">
              <a:solidFill>
                <a:prstClr val="black"/>
              </a:solidFill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40385" algn="l"/>
              </a:tabLst>
            </a:pPr>
            <a:endParaRPr lang="ru-RU" sz="2400" dirty="0"/>
          </a:p>
          <a:p>
            <a:pPr algn="just">
              <a:spcAft>
                <a:spcPts val="0"/>
              </a:spcAft>
              <a:tabLst>
                <a:tab pos="540385" algn="l"/>
              </a:tabLst>
            </a:pPr>
            <a:endParaRPr lang="ru-RU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31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7"/>
          <p:cNvSpPr>
            <a:spLocks noGrp="1"/>
          </p:cNvSpPr>
          <p:nvPr>
            <p:ph type="title"/>
          </p:nvPr>
        </p:nvSpPr>
        <p:spPr>
          <a:xfrm>
            <a:off x="4807623" y="234037"/>
            <a:ext cx="3985556" cy="1152128"/>
          </a:xfrm>
          <a:prstGeom prst="round2DiagRect">
            <a:avLst>
              <a:gd name="adj1" fmla="val 44645"/>
              <a:gd name="adj2" fmla="val 0"/>
            </a:avLst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lvl="0" algn="ctr"/>
            <a:r>
              <a:rPr lang="ru-RU" sz="3600" dirty="0" smtClean="0">
                <a:solidFill>
                  <a:prstClr val="black"/>
                </a:solidFill>
                <a:effectLst/>
                <a:latin typeface="Monotype Corsiva" panose="03010101010201010101" pitchFamily="66" charset="0"/>
              </a:rPr>
              <a:t>Спортивный праздник  в СОК  «Газовик»</a:t>
            </a:r>
            <a:endParaRPr lang="ru-RU" sz="3600" dirty="0">
              <a:solidFill>
                <a:prstClr val="black"/>
              </a:solidFill>
              <a:effectLst/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,</a:t>
            </a:r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147" name="Picture 3" descr="C:\Users\Елена\Local Settings\Desktop\старшая группа 23-24г\газовик\газовик\IMG-20231124-WA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999"/>
            <a:ext cx="4084712" cy="306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Елена\Local Settings\Desktop\старшая группа 23-24г\газовик\газовик\IMG_20231110_110843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3816424" cy="285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Елена\Local Settings\Desktop\старшая группа 23-24г\газовик\газовик\IMG-20231124-WA0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237" y="2225750"/>
            <a:ext cx="3784235" cy="283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28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7"/>
          <p:cNvSpPr txBox="1">
            <a:spLocks/>
          </p:cNvSpPr>
          <p:nvPr/>
        </p:nvSpPr>
        <p:spPr>
          <a:xfrm>
            <a:off x="5364087" y="234037"/>
            <a:ext cx="3429091" cy="1152128"/>
          </a:xfrm>
          <a:prstGeom prst="round2DiagRect">
            <a:avLst>
              <a:gd name="adj1" fmla="val 44645"/>
              <a:gd name="adj2" fmla="val 0"/>
            </a:avLst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>
            <a:normAutofit fontScale="2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algn="ctr"/>
            <a:r>
              <a:rPr lang="ru-RU" sz="12800" dirty="0" smtClean="0">
                <a:solidFill>
                  <a:prstClr val="black"/>
                </a:solidFill>
                <a:effectLst/>
                <a:latin typeface="Monotype Corsiva" panose="03010101010201010101" pitchFamily="66" charset="0"/>
              </a:rPr>
              <a:t>Лыжный  поход</a:t>
            </a:r>
            <a:endParaRPr lang="ru-RU" sz="3600" dirty="0" smtClean="0">
              <a:solidFill>
                <a:prstClr val="black"/>
              </a:solidFill>
              <a:effectLst/>
              <a:latin typeface="Monotype Corsiva" panose="03010101010201010101" pitchFamily="66" charset="0"/>
            </a:endParaRPr>
          </a:p>
          <a:p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,</a:t>
            </a:r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42" name="Picture 2" descr="C:\Users\Елена\Local Settings\Desktop\старшая группа 23-24г\фото - лыжный поход\IMG-20240210-WA0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10" y="234037"/>
            <a:ext cx="3930458" cy="295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Елена\Local Settings\Desktop\старшая группа 23-24г\фото - лыжный поход\IMG_20240210_113126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2348880"/>
            <a:ext cx="2982993" cy="398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Елена\Local Settings\Desktop\старшая группа 23-24г\фото - лыжный поход\IMG-20240210-WA00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67130"/>
            <a:ext cx="2590451" cy="341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13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dirty="0" lang="ru-RU"/>
          </a:p>
        </p:txBody>
      </p:sp>
      <p:pic>
        <p:nvPicPr>
          <p:cNvPr descr="C:\Users\Елена\Local Settings\Desktop\старшая группа 23-24г\фото - лыжный поход\IMG-20240212-WA0002.jpg" id="10245" name="Picture 5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" r="94"/>
          <a:stretch/>
        </p:blipFill>
        <p:spPr bwMode="auto">
          <a:xfrm>
            <a:off x="179512" y="188640"/>
            <a:ext cx="2951748" cy="367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Елена\Local Settings\Desktop\старшая группа 23-24г\фото - лыжный поход\IMG-20240210-WA0024.jpg" id="10246" name="Picture 6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68759"/>
            <a:ext cx="2899451" cy="386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Елена\Local Settings\Desktop\старшая группа 23-24г\фото - лыжный поход\IMG-20240210-WA0039.jpg" id="11266" name="Picture 2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128" y="2420888"/>
            <a:ext cx="2745050" cy="360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15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0" spd="slow">
        <p14:prism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Ph="1" nodeType="clickEffect" presetClass="entr" presetID="42" presetSubtype="0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355975" y="395903"/>
            <a:ext cx="4128827" cy="792088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Monotype Corsiva" panose="03010101010201010101" pitchFamily="66" charset="0"/>
              </a:rPr>
              <a:t>Зимние  забавы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C:\Users\Елена\Local Settings\Desktop\старшая группа 23-24г\зимние постройки\IMG_20240125_103056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866486" cy="289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лена\Local Settings\Desktop\старшая группа 23-24г\зимние постройки\IMG_20240125_104631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49" y="3573016"/>
            <a:ext cx="3885069" cy="290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лена\Local Settings\Desktop\старшая группа 23-24г\зимние постройки\IMG_20240125_1044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094" y="1916831"/>
            <a:ext cx="3070199" cy="41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53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043608" y="548680"/>
            <a:ext cx="6552728" cy="792088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lvl="0" algn="ctr"/>
            <a:endParaRPr lang="ru-RU" sz="3200" b="1" dirty="0" smtClean="0">
              <a:latin typeface="Monotype Corsiva" panose="03010101010201010101" pitchFamily="66" charset="0"/>
              <a:ea typeface="Malgun Gothic"/>
            </a:endParaRPr>
          </a:p>
          <a:p>
            <a:pPr lvl="0" algn="ctr"/>
            <a:endParaRPr lang="ru-RU" sz="3200" b="1" dirty="0">
              <a:latin typeface="Monotype Corsiva" panose="03010101010201010101" pitchFamily="66" charset="0"/>
              <a:ea typeface="Malgun Gothic"/>
            </a:endParaRPr>
          </a:p>
          <a:p>
            <a:pPr lvl="0" algn="ctr"/>
            <a:endParaRPr lang="ru-RU" sz="3200" b="1" dirty="0" smtClean="0">
              <a:latin typeface="Monotype Corsiva" panose="03010101010201010101" pitchFamily="66" charset="0"/>
              <a:ea typeface="Malgun Gothic"/>
            </a:endParaRPr>
          </a:p>
          <a:p>
            <a:pPr lvl="0" algn="ctr"/>
            <a:endParaRPr lang="ru-RU" sz="3200" b="1" dirty="0">
              <a:latin typeface="Monotype Corsiva" panose="03010101010201010101" pitchFamily="66" charset="0"/>
              <a:ea typeface="Malgun Gothic"/>
            </a:endParaRPr>
          </a:p>
          <a:p>
            <a:pPr lvl="0" algn="ctr"/>
            <a:endParaRPr lang="ru-RU" sz="3200" b="1" dirty="0" smtClean="0">
              <a:latin typeface="Monotype Corsiva" panose="03010101010201010101" pitchFamily="66" charset="0"/>
              <a:ea typeface="Malgun Gothic"/>
            </a:endParaRPr>
          </a:p>
          <a:p>
            <a:pPr lvl="0" algn="ctr"/>
            <a:endParaRPr lang="ru-RU" sz="3200" b="1" dirty="0" smtClean="0">
              <a:latin typeface="Monotype Corsiva" panose="03010101010201010101" pitchFamily="66" charset="0"/>
              <a:ea typeface="Malgun Gothic"/>
            </a:endParaRPr>
          </a:p>
          <a:p>
            <a:pPr lvl="0" algn="ctr"/>
            <a:endParaRPr lang="ru-RU" sz="3200" b="1" dirty="0">
              <a:latin typeface="Monotype Corsiva" panose="03010101010201010101" pitchFamily="66" charset="0"/>
              <a:ea typeface="Malgun Gothic"/>
            </a:endParaRPr>
          </a:p>
          <a:p>
            <a:pPr lvl="0" algn="ctr"/>
            <a:endParaRPr lang="ru-RU" sz="3200" b="1" dirty="0" smtClean="0">
              <a:latin typeface="Monotype Corsiva" panose="03010101010201010101" pitchFamily="66" charset="0"/>
              <a:ea typeface="Malgun Gothic"/>
            </a:endParaRPr>
          </a:p>
          <a:p>
            <a:pPr lvl="0" algn="ctr"/>
            <a:r>
              <a:rPr lang="ru-RU" sz="3200" b="1" dirty="0" smtClean="0">
                <a:latin typeface="Monotype Corsiva" panose="03010101010201010101" pitchFamily="66" charset="0"/>
                <a:ea typeface="Malgun Gothic"/>
              </a:rPr>
              <a:t>Повторите   летом  с детьми</a:t>
            </a:r>
            <a:endParaRPr lang="ru-RU" sz="3200" b="1" dirty="0">
              <a:latin typeface="Monotype Corsiva" panose="03010101010201010101" pitchFamily="66" charset="0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/>
              <a:ea typeface="Malgun Gothic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/>
              <a:ea typeface="Malgun Gothic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,</a:t>
            </a:r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43608" y="1628800"/>
            <a:ext cx="6696744" cy="4752528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рогулки 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свежем  воздухе, со спортивным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инвентарём;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турник  для  подтягивания, беговые  дорожки, лестницы  для  развития быстроты, ловкости,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выносливости;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подвижных 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игр; </a:t>
            </a:r>
          </a:p>
          <a:p>
            <a:pPr lvl="0"/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элементами спортивных игр (волейбол, баскетбол, футбол, теннис, бадминтон). </a:t>
            </a:r>
          </a:p>
        </p:txBody>
      </p:sp>
    </p:spTree>
    <p:extLst>
      <p:ext uri="{BB962C8B-B14F-4D97-AF65-F5344CB8AC3E}">
        <p14:creationId xmlns:p14="http://schemas.microsoft.com/office/powerpoint/2010/main" val="409172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7610"/>
            <a:ext cx="4752528" cy="6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7" y="247609"/>
            <a:ext cx="4608511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Проектная  деятельность</a:t>
            </a:r>
            <a:endParaRPr lang="ru-RU" sz="3200" b="1" dirty="0">
              <a:solidFill>
                <a:prstClr val="black"/>
              </a:solidFill>
              <a:latin typeface="Monotype Corsiva" panose="03010101010201010101" pitchFamily="66" charset="0"/>
              <a:ea typeface="Times New Roman"/>
              <a:cs typeface="Times New Roman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95536" y="1844824"/>
            <a:ext cx="8352928" cy="3744416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Здоровьесберегающие  технологии  дошкольников»                    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                    «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Сказкотерапия как средство всестороннего развития детей дошкольного возраста»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863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dirty="0" lang="ru-RU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860032" y="188640"/>
            <a:ext cx="4104456" cy="2016224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rtlCol="0"/>
          <a:lstStyle/>
          <a:p>
            <a:pPr algn="ctr" lvl="0">
              <a:spcAft>
                <a:spcPts val="1000"/>
              </a:spcAft>
            </a:pPr>
            <a:r>
              <a:rPr b="1" dirty="0" lang="ru-RU" smtClean="0" sz="3200">
                <a:solidFill>
                  <a:prstClr val="black"/>
                </a:solidFill>
                <a:latin charset="0" panose="03010101010201010101" pitchFamily="66" typeface="Monotype Corsiva"/>
                <a:ea typeface="Times New Roman"/>
                <a:cs typeface="Times New Roman"/>
              </a:rPr>
              <a:t>Взаимодействие  с группой  «Теремок» </a:t>
            </a:r>
            <a:r>
              <a:rPr dirty="0" lang="ru-RU" smtClean="0" sz="3200">
                <a:solidFill>
                  <a:prstClr val="black"/>
                </a:solidFill>
                <a:latin charset="0" panose="03010101010201010101" pitchFamily="66" typeface="Monotype Corsiva"/>
                <a:ea typeface="Times New Roman"/>
                <a:cs typeface="Times New Roman"/>
              </a:rPr>
              <a:t>показ  сказки «Заюшкина  избушка»</a:t>
            </a:r>
            <a:endParaRPr dirty="0" lang="ru-RU" sz="3200">
              <a:solidFill>
                <a:prstClr val="black"/>
              </a:solidFill>
              <a:latin charset="0" panose="03010101010201010101" pitchFamily="66" typeface="Monotype Corsiva"/>
              <a:ea typeface="Times New Roman"/>
              <a:cs typeface="Times New Roman"/>
            </a:endParaRPr>
          </a:p>
        </p:txBody>
      </p:sp>
      <p:pic>
        <p:nvPicPr>
          <p:cNvPr descr="G:\взаимодействие с гр. Теремок  сказка Заюшкина избушка март\IMG-20240404-WA0001.jpg" id="4098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82592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G:\взаимодействие с гр. Теремок  сказка Заюшкина избушка март\IMG-20240404-WA0004.jpg" id="4099" name="Picture 3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80596"/>
            <a:ext cx="3096344" cy="412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G:\взаимодействие с гр. Теремок  сказка Заюшкина избушка март\IMG-20240404-WA0005.jpg" id="4100" name="Picture 4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" r="-418" t="71"/>
          <a:stretch/>
        </p:blipFill>
        <p:spPr bwMode="auto">
          <a:xfrm>
            <a:off x="539552" y="3651324"/>
            <a:ext cx="3672409" cy="282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96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0" spd="slow">
        <p14:prism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Ph="1" nodeType="clickEffect" presetClass="entr" presetID="42" presetSubtype="0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dirty="0" lang="ru-RU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860032" y="188640"/>
            <a:ext cx="4104456" cy="2016224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rtlCol="0"/>
          <a:lstStyle/>
          <a:p>
            <a:pPr algn="ctr" lvl="0">
              <a:spcAft>
                <a:spcPts val="1000"/>
              </a:spcAft>
            </a:pPr>
            <a:r>
              <a:rPr b="1" dirty="0" lang="ru-RU" smtClean="0" sz="3200">
                <a:solidFill>
                  <a:prstClr val="black"/>
                </a:solidFill>
                <a:latin charset="0" panose="03010101010201010101" pitchFamily="66" typeface="Monotype Corsiva"/>
                <a:ea typeface="Times New Roman"/>
                <a:cs typeface="Times New Roman"/>
              </a:rPr>
              <a:t>Взаимодействие  с группой  «Теремок» </a:t>
            </a:r>
            <a:r>
              <a:rPr dirty="0" lang="ru-RU" smtClean="0" sz="3200">
                <a:solidFill>
                  <a:prstClr val="black"/>
                </a:solidFill>
                <a:latin charset="0" panose="03010101010201010101" pitchFamily="66" typeface="Monotype Corsiva"/>
                <a:ea typeface="Times New Roman"/>
                <a:cs typeface="Times New Roman"/>
              </a:rPr>
              <a:t>показ  сказки «Три медведя»</a:t>
            </a:r>
            <a:endParaRPr dirty="0" lang="ru-RU" sz="3200">
              <a:solidFill>
                <a:prstClr val="black"/>
              </a:solidFill>
              <a:latin charset="0" panose="03010101010201010101" pitchFamily="66" typeface="Monotype Corsiva"/>
              <a:ea typeface="Times New Roman"/>
              <a:cs typeface="Times New Roman"/>
            </a:endParaRPr>
          </a:p>
        </p:txBody>
      </p:sp>
      <p:pic>
        <p:nvPicPr>
          <p:cNvPr descr="G:\ноябрь взаимод.с гр.Теремок сказка Три медведя\IMG-20231129-WA0021.jpg" id="5122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 t="6"/>
          <a:stretch/>
        </p:blipFill>
        <p:spPr bwMode="auto">
          <a:xfrm>
            <a:off x="5617306" y="2492896"/>
            <a:ext cx="3168309" cy="378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G:\проект ноябрь 2023г\IMG_20231124_074112_1.jpg" id="1026" name="Picture 2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40" y="3501008"/>
            <a:ext cx="4119915" cy="308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G:\проект ноябрь 2023г\IMG_20231201_131136.jpg" id="1027" name="Picture 3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40" y="188640"/>
            <a:ext cx="413941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01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0" spd="slow">
        <p14:prism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Ph="1" nodeType="clickEffect" presetClass="entr" presetID="42" presetSubtype="0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067944" y="188640"/>
            <a:ext cx="4896544" cy="2016224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Взаимодействие  с группой  «Теремок» </a:t>
            </a:r>
            <a:r>
              <a:rPr lang="ru-RU" sz="3200" dirty="0" smtClean="0">
                <a:solidFill>
                  <a:prstClr val="black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показ  сказки «Теремок» с использованием Тантамарески</a:t>
            </a:r>
            <a:endParaRPr lang="ru-RU" sz="3200" dirty="0">
              <a:solidFill>
                <a:prstClr val="black"/>
              </a:solidFill>
              <a:latin typeface="Monotype Corsiva" panose="03010101010201010101" pitchFamily="66" charset="0"/>
              <a:ea typeface="Times New Roman"/>
              <a:cs typeface="Times New Roman"/>
            </a:endParaRPr>
          </a:p>
        </p:txBody>
      </p:sp>
      <p:pic>
        <p:nvPicPr>
          <p:cNvPr id="2050" name="Picture 2" descr="G:\февраль 24г. взаимодействие с гр.Теремок\IMG-20240304-WA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39"/>
            <a:ext cx="3816424" cy="286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проект январь 2024г\IMG_20240125_091002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332" y="2420888"/>
            <a:ext cx="269315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проект январь 2024г\IMG_20240130_074912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94" y="3212976"/>
            <a:ext cx="2436171" cy="325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проект январь 2024г\IMG_20240129_162339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178" y="3176702"/>
            <a:ext cx="2463305" cy="32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58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403742" y="1412776"/>
            <a:ext cx="7920880" cy="172819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sz="4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C:\Users\Елена\Local Settings\Desktop\9308695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95789"/>
            <a:ext cx="4548560" cy="273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51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050" dirty="0"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ru-RU" sz="1050" dirty="0">
                <a:effectLst/>
                <a:latin typeface="Calibri"/>
                <a:ea typeface="Times New Roman"/>
                <a:cs typeface="Times New Roman"/>
              </a:rPr>
            </a:br>
            <a:r>
              <a:rPr lang="ru-RU" sz="27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Times New Roman"/>
                <a:cs typeface="Times New Roman"/>
              </a:rPr>
              <a:t/>
            </a:r>
            <a:br>
              <a:rPr lang="ru-RU" sz="27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Times New Roman"/>
                <a:cs typeface="Times New Roman"/>
              </a:rPr>
            </a:br>
            <a:endParaRPr lang="ru-RU" sz="2700" b="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46448" y="1556792"/>
            <a:ext cx="8784976" cy="5112568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000" dirty="0" smtClean="0">
              <a:latin typeface="Times New Roman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/>
                <a:ea typeface="Malgun Gothic"/>
                <a:cs typeface="Times New Roman"/>
              </a:rPr>
              <a:t>Обладает </a:t>
            </a:r>
            <a:r>
              <a:rPr lang="ru-RU" sz="2000" dirty="0">
                <a:latin typeface="Times New Roman"/>
                <a:ea typeface="Malgun Gothic"/>
                <a:cs typeface="Times New Roman"/>
              </a:rPr>
              <a:t>сформированной мотивацией к школьному обучению;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/>
                <a:ea typeface="Malgun Gothic"/>
                <a:cs typeface="Times New Roman"/>
              </a:rPr>
              <a:t>У</a:t>
            </a:r>
            <a:r>
              <a:rPr lang="ru-RU" sz="2000" dirty="0" smtClean="0">
                <a:latin typeface="Times New Roman"/>
                <a:ea typeface="Malgun Gothic"/>
                <a:cs typeface="Times New Roman"/>
              </a:rPr>
              <a:t>сваивает </a:t>
            </a:r>
            <a:r>
              <a:rPr lang="ru-RU" sz="2000" dirty="0">
                <a:latin typeface="Times New Roman"/>
                <a:ea typeface="Malgun Gothic"/>
                <a:cs typeface="Times New Roman"/>
              </a:rPr>
              <a:t>значения новых слов на основе знаний о предметах и явлениях окружающего мира;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/>
                <a:ea typeface="Malgun Gothic"/>
                <a:cs typeface="Times New Roman"/>
              </a:rPr>
              <a:t>У</a:t>
            </a:r>
            <a:r>
              <a:rPr lang="ru-RU" sz="2000" dirty="0" smtClean="0">
                <a:latin typeface="Times New Roman"/>
                <a:ea typeface="Malgun Gothic"/>
                <a:cs typeface="Times New Roman"/>
              </a:rPr>
              <a:t>потребляет </a:t>
            </a:r>
            <a:r>
              <a:rPr lang="ru-RU" sz="2000" dirty="0">
                <a:latin typeface="Times New Roman"/>
                <a:ea typeface="Malgun Gothic"/>
                <a:cs typeface="Times New Roman"/>
              </a:rPr>
              <a:t>слова, обозначающие личностные характеристики, многозначные;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/>
                <a:ea typeface="Malgun Gothic"/>
                <a:cs typeface="Times New Roman"/>
              </a:rPr>
              <a:t> </a:t>
            </a:r>
            <a:r>
              <a:rPr lang="ru-RU" sz="2000" dirty="0" smtClean="0">
                <a:latin typeface="Times New Roman"/>
                <a:ea typeface="Malgun Gothic"/>
                <a:cs typeface="Times New Roman"/>
              </a:rPr>
              <a:t>Умеет </a:t>
            </a:r>
            <a:r>
              <a:rPr lang="ru-RU" sz="2000" dirty="0">
                <a:latin typeface="Times New Roman"/>
                <a:ea typeface="Malgun Gothic"/>
                <a:cs typeface="Times New Roman"/>
              </a:rPr>
              <a:t>подбирать слова с противоположным и сходным значением;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/>
                <a:ea typeface="Malgun Gothic"/>
                <a:cs typeface="Times New Roman"/>
              </a:rPr>
              <a:t>П</a:t>
            </a:r>
            <a:r>
              <a:rPr lang="ru-RU" sz="2000" dirty="0" smtClean="0">
                <a:latin typeface="Times New Roman"/>
                <a:ea typeface="Malgun Gothic"/>
                <a:cs typeface="Times New Roman"/>
              </a:rPr>
              <a:t>равильно </a:t>
            </a:r>
            <a:r>
              <a:rPr lang="ru-RU" sz="2000" dirty="0">
                <a:latin typeface="Times New Roman"/>
                <a:ea typeface="Malgun Gothic"/>
                <a:cs typeface="Times New Roman"/>
              </a:rPr>
              <a:t>употребляет основные грамматические формы слова;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/>
                <a:ea typeface="Malgun Gothic"/>
                <a:cs typeface="Times New Roman"/>
              </a:rPr>
              <a:t>Составляет </a:t>
            </a:r>
            <a:r>
              <a:rPr lang="ru-RU" sz="2000" dirty="0">
                <a:latin typeface="Times New Roman"/>
                <a:ea typeface="Malgun Gothic"/>
                <a:cs typeface="Times New Roman"/>
              </a:rPr>
              <a:t>различные виды описательных рассказов (описание, повествование, с элементами рассуждения) с соблюдением цельности и связности высказывания, составляет творческие рассказы</a:t>
            </a:r>
            <a:r>
              <a:rPr lang="ru-RU" sz="2000" dirty="0" smtClean="0">
                <a:latin typeface="Times New Roman"/>
                <a:ea typeface="Malgun Gothic"/>
                <a:cs typeface="Times New Roman"/>
              </a:rPr>
              <a:t>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/>
                <a:ea typeface="Malgun Gothic"/>
                <a:cs typeface="Times New Roman"/>
              </a:rPr>
              <a:t>В</a:t>
            </a:r>
            <a:r>
              <a:rPr lang="ru-RU" sz="2000" dirty="0" smtClean="0">
                <a:latin typeface="Times New Roman"/>
                <a:ea typeface="Malgun Gothic"/>
                <a:cs typeface="Times New Roman"/>
              </a:rPr>
              <a:t>ладеет </a:t>
            </a:r>
            <a:r>
              <a:rPr lang="ru-RU" sz="2000" dirty="0">
                <a:latin typeface="Times New Roman"/>
                <a:ea typeface="Malgun Gothic"/>
                <a:cs typeface="Times New Roman"/>
              </a:rPr>
              <a:t>простыми формами фонематического анализа, способен осуществлять сложные формы фонематического анализа (с постепенным переводом речевых умений во внутренний план), осуществляет операции фонематического синтеза;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000" dirty="0">
              <a:effectLst/>
              <a:latin typeface="Calibri"/>
              <a:ea typeface="Malgun Gothic"/>
              <a:cs typeface="Times New Roman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23528" y="188640"/>
            <a:ext cx="8496944" cy="1224136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2800" b="1" dirty="0">
                <a:latin typeface="Monotype Corsiva" panose="03010101010201010101" pitchFamily="66" charset="0"/>
                <a:ea typeface="Times New Roman"/>
              </a:rPr>
              <a:t>Целевые ориентиры на этапе завершения освоения Программы</a:t>
            </a:r>
          </a:p>
          <a:p>
            <a:pPr algn="ctr">
              <a:spcAft>
                <a:spcPts val="0"/>
              </a:spcAft>
            </a:pPr>
            <a:r>
              <a:rPr lang="ru-RU" sz="2800" dirty="0">
                <a:latin typeface="Monotype Corsiva" panose="03010101010201010101" pitchFamily="66" charset="0"/>
                <a:ea typeface="Times New Roman"/>
                <a:cs typeface="Times New Roman"/>
              </a:rPr>
              <a:t>К концу данного возрастного этапа ребенок:</a:t>
            </a:r>
            <a:endParaRPr lang="ru-RU" sz="2800" dirty="0">
              <a:effectLst/>
              <a:latin typeface="Monotype Corsiva" panose="03010101010201010101" pitchFamily="66" charset="0"/>
              <a:ea typeface="Malgun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064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050" dirty="0"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ru-RU" sz="1050" dirty="0">
                <a:effectLst/>
                <a:latin typeface="Calibri"/>
                <a:ea typeface="Times New Roman"/>
                <a:cs typeface="Times New Roman"/>
              </a:rPr>
            </a:br>
            <a:r>
              <a:rPr lang="ru-RU" sz="27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Times New Roman"/>
                <a:cs typeface="Times New Roman"/>
              </a:rPr>
              <a:t/>
            </a:r>
            <a:br>
              <a:rPr lang="ru-RU" sz="27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Times New Roman"/>
                <a:cs typeface="Times New Roman"/>
              </a:rPr>
            </a:br>
            <a:endParaRPr lang="ru-RU" sz="2700" b="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45557" y="116632"/>
            <a:ext cx="8784976" cy="6624736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/>
                <a:ea typeface="Malgun Gothic"/>
                <a:cs typeface="Times New Roman"/>
              </a:rPr>
              <a:t>О</a:t>
            </a:r>
            <a:r>
              <a:rPr lang="ru-RU" sz="2000" dirty="0" smtClean="0">
                <a:latin typeface="Times New Roman"/>
                <a:ea typeface="Malgun Gothic"/>
                <a:cs typeface="Times New Roman"/>
              </a:rPr>
              <a:t>тстаивает </a:t>
            </a:r>
            <a:r>
              <a:rPr lang="ru-RU" sz="2000" dirty="0">
                <a:latin typeface="Times New Roman"/>
                <a:ea typeface="Malgun Gothic"/>
                <a:cs typeface="Times New Roman"/>
              </a:rPr>
              <a:t>усвоенные нормы и правила перед ровесниками и взрослыми, стремится к самостоятельности, проявляет относительную независимость от взрослого</a:t>
            </a:r>
            <a:r>
              <a:rPr lang="ru-RU" sz="2000" dirty="0" smtClean="0">
                <a:latin typeface="Times New Roman"/>
                <a:ea typeface="Malgun Gothic"/>
                <a:cs typeface="Times New Roman"/>
              </a:rPr>
              <a:t>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/>
                <a:ea typeface="Malgun Gothic"/>
                <a:cs typeface="Times New Roman"/>
              </a:rPr>
              <a:t>Использует </a:t>
            </a:r>
            <a:r>
              <a:rPr lang="ru-RU" sz="2000" dirty="0">
                <a:latin typeface="Times New Roman"/>
                <a:ea typeface="Malgun Gothic"/>
                <a:cs typeface="Times New Roman"/>
              </a:rPr>
              <a:t>в играх знания, полученные в ходе экскурсий, наблюдений, знакомства с художественной литературой, картинным материалом, народным творчеством, историческими сведениями, мультфильмами и т. п.;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/>
                <a:ea typeface="Malgun Gothic"/>
                <a:cs typeface="Times New Roman"/>
              </a:rPr>
              <a:t>И</a:t>
            </a:r>
            <a:r>
              <a:rPr lang="ru-RU" sz="2000" kern="50" dirty="0" smtClean="0">
                <a:latin typeface="Times New Roman"/>
                <a:ea typeface="SimSun"/>
                <a:cs typeface="Times New Roman"/>
              </a:rPr>
              <a:t>спользует </a:t>
            </a:r>
            <a:r>
              <a:rPr lang="ru-RU" sz="2000" kern="50" dirty="0">
                <a:latin typeface="Times New Roman"/>
                <a:ea typeface="SimSun"/>
                <a:cs typeface="Times New Roman"/>
              </a:rPr>
              <a:t>в процессе продуктивной деятельности все виды словесной регуляции: словесного отчета, словесного сопровождения и словесного планирования деятельности;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/>
                <a:ea typeface="Malgun Gothic"/>
                <a:cs typeface="Times New Roman"/>
              </a:rPr>
              <a:t>У</a:t>
            </a:r>
            <a:r>
              <a:rPr lang="ru-RU" sz="2000" kern="50" dirty="0" smtClean="0">
                <a:latin typeface="Times New Roman"/>
                <a:ea typeface="SimSun"/>
                <a:cs typeface="Times New Roman"/>
              </a:rPr>
              <a:t>станавливает </a:t>
            </a:r>
            <a:r>
              <a:rPr lang="ru-RU" sz="2000" kern="50" dirty="0">
                <a:latin typeface="Times New Roman"/>
                <a:ea typeface="SimSun"/>
                <a:cs typeface="Times New Roman"/>
              </a:rPr>
              <a:t>причинно-следственные связи между условиями жизни, внешними и функциональными свойствами в животном и растительном мире на основе наблюдений и практического экспериментирования;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kern="50" dirty="0">
                <a:latin typeface="Times New Roman"/>
                <a:ea typeface="SimSun"/>
                <a:cs typeface="Times New Roman"/>
              </a:rPr>
              <a:t>О</a:t>
            </a:r>
            <a:r>
              <a:rPr lang="ru-RU" sz="2000" kern="50" dirty="0" smtClean="0">
                <a:latin typeface="Times New Roman"/>
                <a:ea typeface="SimSun"/>
                <a:cs typeface="Times New Roman"/>
              </a:rPr>
              <a:t>пределяет </a:t>
            </a:r>
            <a:r>
              <a:rPr lang="ru-RU" sz="2000" kern="50" dirty="0">
                <a:latin typeface="Times New Roman"/>
                <a:ea typeface="SimSun"/>
                <a:cs typeface="Times New Roman"/>
              </a:rPr>
              <a:t>пространственное расположение предметов относительно себя, геометрические фигуры;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kern="50" dirty="0" smtClean="0">
                <a:latin typeface="Times New Roman"/>
                <a:ea typeface="SimSun"/>
              </a:rPr>
              <a:t>Владеет </a:t>
            </a:r>
            <a:r>
              <a:rPr lang="ru-RU" sz="2000" kern="50" dirty="0">
                <a:latin typeface="Times New Roman"/>
                <a:ea typeface="SimSun"/>
              </a:rPr>
              <a:t>элементарными математическими представлениями: количество в пределах десяти, знает цифры 0, 1–9, соотносит их с количеством предметов; </a:t>
            </a:r>
            <a:endParaRPr lang="ru-RU" sz="2000" dirty="0">
              <a:effectLst/>
              <a:latin typeface="Calibri"/>
              <a:ea typeface="Malgun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398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050" dirty="0"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ru-RU" sz="1050" dirty="0">
                <a:effectLst/>
                <a:latin typeface="Calibri"/>
                <a:ea typeface="Times New Roman"/>
                <a:cs typeface="Times New Roman"/>
              </a:rPr>
            </a:br>
            <a:r>
              <a:rPr lang="ru-RU" sz="27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Times New Roman"/>
                <a:cs typeface="Times New Roman"/>
              </a:rPr>
              <a:t/>
            </a:r>
            <a:br>
              <a:rPr lang="ru-RU" sz="27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Times New Roman"/>
                <a:cs typeface="Times New Roman"/>
              </a:rPr>
            </a:br>
            <a:endParaRPr lang="ru-RU" sz="2700" b="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45557" y="260648"/>
            <a:ext cx="8784976" cy="6336704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kern="50" dirty="0" smtClean="0">
                <a:latin typeface="Times New Roman"/>
                <a:ea typeface="SimSun"/>
                <a:cs typeface="Times New Roman"/>
              </a:rPr>
              <a:t>Решает </a:t>
            </a:r>
            <a:r>
              <a:rPr lang="ru-RU" sz="2000" kern="50" dirty="0">
                <a:latin typeface="Times New Roman"/>
                <a:ea typeface="SimSun"/>
                <a:cs typeface="Times New Roman"/>
              </a:rPr>
              <a:t>простые арифметические задачи устно, используя при необходимости в качестве счетного материала символические изображения</a:t>
            </a:r>
            <a:r>
              <a:rPr lang="ru-RU" sz="2000" kern="50" dirty="0" smtClean="0">
                <a:latin typeface="Times New Roman"/>
                <a:ea typeface="SimSun"/>
                <a:cs typeface="Times New Roman"/>
              </a:rPr>
              <a:t>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kern="50" dirty="0" smtClean="0">
                <a:latin typeface="Times New Roman"/>
                <a:ea typeface="SimSun"/>
                <a:cs typeface="Times New Roman"/>
              </a:rPr>
              <a:t>Определяет </a:t>
            </a:r>
            <a:r>
              <a:rPr lang="ru-RU" sz="2000" kern="50" dirty="0">
                <a:latin typeface="Times New Roman"/>
                <a:ea typeface="SimSun"/>
                <a:cs typeface="Times New Roman"/>
              </a:rPr>
              <a:t>времена года, части суток;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/>
                <a:ea typeface="Malgun Gothic"/>
                <a:cs typeface="Times New Roman"/>
              </a:rPr>
              <a:t>Самостоятельно </a:t>
            </a:r>
            <a:r>
              <a:rPr lang="ru-RU" sz="2000" dirty="0">
                <a:latin typeface="Times New Roman"/>
                <a:ea typeface="Malgun Gothic"/>
                <a:cs typeface="Times New Roman"/>
              </a:rPr>
              <a:t>получает новую информацию (задает вопросы, экспериментирует);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/>
                <a:ea typeface="Malgun Gothic"/>
                <a:cs typeface="Times New Roman"/>
              </a:rPr>
              <a:t>П</a:t>
            </a:r>
            <a:r>
              <a:rPr lang="ru-RU" sz="2000" dirty="0" smtClean="0">
                <a:latin typeface="Times New Roman"/>
                <a:ea typeface="Malgun Gothic"/>
                <a:cs typeface="Times New Roman"/>
              </a:rPr>
              <a:t>ересказывает </a:t>
            </a:r>
            <a:r>
              <a:rPr lang="ru-RU" sz="2000" dirty="0">
                <a:latin typeface="Times New Roman"/>
                <a:ea typeface="Malgun Gothic"/>
                <a:cs typeface="Times New Roman"/>
              </a:rPr>
              <a:t>литературные произведения, составляет рассказ по иллюстративному материалу (картинкам, картинам, фотографиям), содержание которых отражает эмоциональный, игровой, трудовой, познавательный опыт детей;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/>
                <a:ea typeface="Malgun Gothic"/>
                <a:cs typeface="Times New Roman"/>
              </a:rPr>
              <a:t>Составляет </a:t>
            </a:r>
            <a:r>
              <a:rPr lang="ru-RU" sz="2000" dirty="0">
                <a:latin typeface="Times New Roman"/>
                <a:ea typeface="Malgun Gothic"/>
                <a:cs typeface="Times New Roman"/>
              </a:rPr>
              <a:t>рассказы по сюжетным картинкам и по серии сюжетных картинок, используя графические схемы, наглядные опоры;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/>
                <a:ea typeface="Malgun Gothic"/>
                <a:cs typeface="Times New Roman"/>
              </a:rPr>
              <a:t>С</a:t>
            </a:r>
            <a:r>
              <a:rPr lang="ru-RU" sz="2000" dirty="0" smtClean="0">
                <a:latin typeface="Times New Roman"/>
                <a:ea typeface="Malgun Gothic"/>
                <a:cs typeface="Times New Roman"/>
              </a:rPr>
              <a:t>оставляет </a:t>
            </a:r>
            <a:r>
              <a:rPr lang="ru-RU" sz="2000" dirty="0">
                <a:latin typeface="Times New Roman"/>
                <a:ea typeface="Malgun Gothic"/>
                <a:cs typeface="Times New Roman"/>
              </a:rPr>
              <a:t>с помощью взрослого небольшие сообщения, рассказы из личного опыта;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/>
                <a:ea typeface="Malgun Gothic"/>
                <a:cs typeface="Times New Roman"/>
              </a:rPr>
              <a:t>Владеет </a:t>
            </a:r>
            <a:r>
              <a:rPr lang="ru-RU" sz="2000" dirty="0">
                <a:latin typeface="Times New Roman"/>
                <a:ea typeface="Malgun Gothic"/>
                <a:cs typeface="Times New Roman"/>
              </a:rPr>
              <a:t>предпосылками овладения грамотой;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/>
                <a:ea typeface="Malgun Gothic"/>
                <a:cs typeface="Times New Roman"/>
              </a:rPr>
              <a:t>Стремится </a:t>
            </a:r>
            <a:r>
              <a:rPr lang="ru-RU" sz="2000" dirty="0">
                <a:latin typeface="Times New Roman"/>
                <a:ea typeface="Malgun Gothic"/>
                <a:cs typeface="Times New Roman"/>
              </a:rPr>
              <a:t>к использованию различных средств и материалов в процессе изобразительной деятельности;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effectLst/>
              <a:latin typeface="Calibri"/>
              <a:ea typeface="Malgun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20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67544" y="260648"/>
            <a:ext cx="8208912" cy="5976664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effectLst/>
              <a:latin typeface="Monotype Corsiva" panose="03010101010201010101" pitchFamily="66" charset="0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процессе образовательной деятельности обеспечивается развитие личности, мотивации и способностей детей в различных видах деятельности </a:t>
            </a:r>
            <a:r>
              <a:rPr lang="ru-RU" sz="2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и </a:t>
            </a:r>
            <a:r>
              <a:rPr lang="ru-RU" sz="2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пяти образовательных областях: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социально-коммуникативное развитие;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познавательное развитие;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речевое развитие;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художественно-эстетическое развитие;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физическое развитие.</a:t>
            </a:r>
          </a:p>
        </p:txBody>
      </p:sp>
    </p:spTree>
    <p:extLst>
      <p:ext uri="{BB962C8B-B14F-4D97-AF65-F5344CB8AC3E}">
        <p14:creationId xmlns:p14="http://schemas.microsoft.com/office/powerpoint/2010/main" val="324309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sz="2800" b="0" dirty="0">
              <a:solidFill>
                <a:schemeClr val="bg1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6" y="88441"/>
            <a:ext cx="7326486" cy="78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219359"/>
            <a:ext cx="7128792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Социально -</a:t>
            </a:r>
            <a:r>
              <a:rPr lang="ru-RU" sz="3200" b="1" dirty="0">
                <a:solidFill>
                  <a:prstClr val="black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коммуникативное </a:t>
            </a:r>
            <a:r>
              <a:rPr lang="ru-RU" sz="3200" b="1" dirty="0" smtClean="0">
                <a:solidFill>
                  <a:prstClr val="black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  развитие </a:t>
            </a:r>
            <a:endParaRPr lang="ru-RU" sz="3200" b="1" dirty="0">
              <a:solidFill>
                <a:prstClr val="black"/>
              </a:solidFill>
              <a:latin typeface="Monotype Corsiva" panose="03010101010201010101" pitchFamily="66" charset="0"/>
              <a:ea typeface="Times New Roman"/>
              <a:cs typeface="Times New Roman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3528" y="1052736"/>
            <a:ext cx="8601582" cy="5256584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/>
                <a:ea typeface="Malgun Gothic"/>
                <a:cs typeface="Times New Roman"/>
              </a:rPr>
              <a:t>С</a:t>
            </a:r>
            <a:r>
              <a:rPr lang="ru-RU" sz="2400" dirty="0" smtClean="0">
                <a:latin typeface="Times New Roman"/>
                <a:ea typeface="Malgun Gothic"/>
                <a:cs typeface="Times New Roman"/>
              </a:rPr>
              <a:t>тановления </a:t>
            </a:r>
            <a:r>
              <a:rPr lang="ru-RU" sz="2400" dirty="0">
                <a:latin typeface="Times New Roman"/>
                <a:ea typeface="Malgun Gothic"/>
                <a:cs typeface="Times New Roman"/>
              </a:rPr>
              <a:t>самостоятельности, целенаправленности и саморегуляции собственных действий;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/>
                <a:ea typeface="Malgun Gothic"/>
                <a:cs typeface="Times New Roman"/>
              </a:rPr>
              <a:t>Р</a:t>
            </a:r>
            <a:r>
              <a:rPr lang="ru-RU" sz="2400" dirty="0" smtClean="0">
                <a:latin typeface="Times New Roman"/>
                <a:ea typeface="Malgun Gothic"/>
                <a:cs typeface="Times New Roman"/>
              </a:rPr>
              <a:t>азвития </a:t>
            </a:r>
            <a:r>
              <a:rPr lang="ru-RU" sz="2400" dirty="0">
                <a:latin typeface="Times New Roman"/>
                <a:ea typeface="Malgun Gothic"/>
                <a:cs typeface="Times New Roman"/>
              </a:rPr>
              <a:t>эмоциональной отзывчивости, сопереживания,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/>
                <a:ea typeface="Malgun Gothic"/>
                <a:cs typeface="Times New Roman"/>
              </a:rPr>
              <a:t>Ф</a:t>
            </a:r>
            <a:r>
              <a:rPr lang="ru-RU" sz="2400" dirty="0" smtClean="0">
                <a:latin typeface="Times New Roman"/>
                <a:ea typeface="Malgun Gothic"/>
                <a:cs typeface="Times New Roman"/>
              </a:rPr>
              <a:t>ормирования </a:t>
            </a:r>
            <a:r>
              <a:rPr lang="ru-RU" sz="2400" dirty="0">
                <a:latin typeface="Times New Roman"/>
                <a:ea typeface="Malgun Gothic"/>
                <a:cs typeface="Times New Roman"/>
              </a:rPr>
              <a:t>позитивных установок к различным видам труда и творчества;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/>
                <a:ea typeface="Malgun Gothic"/>
                <a:cs typeface="Times New Roman"/>
              </a:rPr>
              <a:t>Ф</a:t>
            </a:r>
            <a:r>
              <a:rPr lang="ru-RU" sz="2400" dirty="0" smtClean="0">
                <a:latin typeface="Times New Roman"/>
                <a:ea typeface="Malgun Gothic"/>
                <a:cs typeface="Times New Roman"/>
              </a:rPr>
              <a:t>ормирования </a:t>
            </a:r>
            <a:r>
              <a:rPr lang="ru-RU" sz="2400" dirty="0">
                <a:latin typeface="Times New Roman"/>
                <a:ea typeface="Malgun Gothic"/>
                <a:cs typeface="Times New Roman"/>
              </a:rPr>
              <a:t>основ безопасного поведения в быту, социуме, природе;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/>
                <a:ea typeface="Malgun Gothic"/>
                <a:cs typeface="Times New Roman"/>
              </a:rPr>
              <a:t>Развития </a:t>
            </a:r>
            <a:r>
              <a:rPr lang="ru-RU" sz="2400" dirty="0">
                <a:latin typeface="Times New Roman"/>
                <a:ea typeface="Malgun Gothic"/>
                <a:cs typeface="Times New Roman"/>
              </a:rPr>
              <a:t>коммуникативных и социальных навыков ребенка с ТНР;</a:t>
            </a:r>
            <a:endParaRPr lang="ru-RU" sz="2000" dirty="0">
              <a:latin typeface="Calibri"/>
              <a:ea typeface="Malgun Gothic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/>
                <a:ea typeface="Malgun Gothic"/>
                <a:cs typeface="Times New Roman"/>
              </a:rPr>
              <a:t> </a:t>
            </a:r>
            <a:r>
              <a:rPr lang="ru-RU" sz="2400" dirty="0" smtClean="0">
                <a:latin typeface="Times New Roman"/>
                <a:ea typeface="Malgun Gothic"/>
                <a:cs typeface="Times New Roman"/>
              </a:rPr>
              <a:t>Развития </a:t>
            </a:r>
            <a:r>
              <a:rPr lang="ru-RU" sz="2400" dirty="0">
                <a:latin typeface="Times New Roman"/>
                <a:ea typeface="Malgun Gothic"/>
                <a:cs typeface="Times New Roman"/>
              </a:rPr>
              <a:t>игровой </a:t>
            </a:r>
            <a:r>
              <a:rPr lang="ru-RU" sz="2400" dirty="0" smtClean="0">
                <a:latin typeface="Times New Roman"/>
                <a:ea typeface="Malgun Gothic"/>
                <a:cs typeface="Times New Roman"/>
              </a:rPr>
              <a:t>деятельности;</a:t>
            </a:r>
            <a:endParaRPr lang="ru-RU" sz="2000" dirty="0">
              <a:effectLst/>
              <a:latin typeface="Calibri"/>
              <a:ea typeface="Malgun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498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2498</TotalTime>
  <Words>1317</Words>
  <Application>Microsoft Office PowerPoint</Application>
  <PresentationFormat>Экран (4:3)</PresentationFormat>
  <Paragraphs>878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Открытая</vt:lpstr>
      <vt:lpstr>Презентация PowerPoint</vt:lpstr>
      <vt:lpstr> </vt:lpstr>
      <vt:lpstr>   </vt:lpstr>
      <vt:lpstr>   </vt:lpstr>
      <vt:lpstr>   </vt:lpstr>
      <vt:lpstr>   </vt:lpstr>
      <vt:lpstr> 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А  у  нас сегодня гость – Макеев С.С.                        ,</vt:lpstr>
      <vt:lpstr>                       Спортивный праздник  в СОК  «Газовик»                       ,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Цель: создание благоприятных условий для полноценного проживания ребёнком дошкольного детства, формирование основ базовой культуры личности, развитие психических и физических качеств в соответствии с возрастными и индивидуальными особенностями и склонностями, развитие способностей и творческого потенциала каждого ребенка как субъекта отношений с самим собой, другими детьми, взрослыми и миром.</dc:title>
  <dc:creator>Елена</dc:creator>
  <cp:lastModifiedBy>Елена</cp:lastModifiedBy>
  <cp:revision>186</cp:revision>
  <dcterms:created xsi:type="dcterms:W3CDTF">2018-05-26T11:48:25Z</dcterms:created>
  <dcterms:modified xsi:type="dcterms:W3CDTF">2024-05-14T12:29:02Z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2933040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